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handoutMasterIdLst>
    <p:handoutMasterId r:id="rId30"/>
  </p:handoutMasterIdLst>
  <p:sldIdLst>
    <p:sldId id="262" r:id="rId2"/>
    <p:sldId id="256" r:id="rId3"/>
    <p:sldId id="257" r:id="rId4"/>
    <p:sldId id="285" r:id="rId5"/>
    <p:sldId id="263" r:id="rId6"/>
    <p:sldId id="264" r:id="rId7"/>
    <p:sldId id="265" r:id="rId8"/>
    <p:sldId id="266" r:id="rId9"/>
    <p:sldId id="267" r:id="rId10"/>
    <p:sldId id="268" r:id="rId11"/>
    <p:sldId id="269" r:id="rId12"/>
    <p:sldId id="270" r:id="rId13"/>
    <p:sldId id="271" r:id="rId14"/>
    <p:sldId id="272" r:id="rId15"/>
    <p:sldId id="273" r:id="rId16"/>
    <p:sldId id="274" r:id="rId17"/>
    <p:sldId id="275" r:id="rId18"/>
    <p:sldId id="276" r:id="rId19"/>
    <p:sldId id="277" r:id="rId20"/>
    <p:sldId id="278" r:id="rId21"/>
    <p:sldId id="279" r:id="rId22"/>
    <p:sldId id="280" r:id="rId23"/>
    <p:sldId id="282" r:id="rId24"/>
    <p:sldId id="283" r:id="rId25"/>
    <p:sldId id="284" r:id="rId26"/>
    <p:sldId id="286" r:id="rId27"/>
    <p:sldId id="260" r:id="rId28"/>
  </p:sldIdLst>
  <p:sldSz cx="9144000" cy="6858000" type="screen4x3"/>
  <p:notesSz cx="6858000" cy="9144000"/>
  <p:defaultTextStyle>
    <a:defPPr>
      <a:defRPr lang="ru-RU"/>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Estilo medio 2 - Énfasis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p:cViewPr varScale="1">
        <p:scale>
          <a:sx n="88" d="100"/>
          <a:sy n="88" d="100"/>
        </p:scale>
        <p:origin x="1334" y="72"/>
      </p:cViewPr>
      <p:guideLst>
        <p:guide orient="horz" pos="2160"/>
        <p:guide pos="2880"/>
      </p:guideLst>
    </p:cSldViewPr>
  </p:slideViewPr>
  <p:notesTextViewPr>
    <p:cViewPr>
      <p:scale>
        <a:sx n="100" d="100"/>
        <a:sy n="100" d="100"/>
      </p:scale>
      <p:origin x="0" y="0"/>
    </p:cViewPr>
  </p:notesTextViewPr>
  <p:notesViewPr>
    <p:cSldViewPr>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63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smtClean="0"/>
            </a:lvl1pPr>
          </a:lstStyle>
          <a:p>
            <a:pPr>
              <a:defRPr/>
            </a:pPr>
            <a:endParaRPr lang="ru-RU"/>
          </a:p>
        </p:txBody>
      </p:sp>
      <p:sp>
        <p:nvSpPr>
          <p:cNvPr id="6963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smtClean="0"/>
            </a:lvl1pPr>
          </a:lstStyle>
          <a:p>
            <a:pPr>
              <a:defRPr/>
            </a:pPr>
            <a:endParaRPr lang="ru-RU"/>
          </a:p>
        </p:txBody>
      </p:sp>
      <p:sp>
        <p:nvSpPr>
          <p:cNvPr id="614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6963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ru-RU" noProof="0" smtClean="0"/>
              <a:t>Click to edit Master text styles</a:t>
            </a:r>
          </a:p>
          <a:p>
            <a:pPr lvl="1"/>
            <a:r>
              <a:rPr lang="ru-RU" noProof="0" smtClean="0"/>
              <a:t>Second level</a:t>
            </a:r>
          </a:p>
          <a:p>
            <a:pPr lvl="2"/>
            <a:r>
              <a:rPr lang="ru-RU" noProof="0" smtClean="0"/>
              <a:t>Third level</a:t>
            </a:r>
          </a:p>
          <a:p>
            <a:pPr lvl="3"/>
            <a:r>
              <a:rPr lang="ru-RU" noProof="0" smtClean="0"/>
              <a:t>Fourth level</a:t>
            </a:r>
          </a:p>
          <a:p>
            <a:pPr lvl="4"/>
            <a:r>
              <a:rPr lang="ru-RU" noProof="0" smtClean="0"/>
              <a:t>Fifth level</a:t>
            </a:r>
          </a:p>
        </p:txBody>
      </p:sp>
      <p:sp>
        <p:nvSpPr>
          <p:cNvPr id="6963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smtClean="0"/>
            </a:lvl1pPr>
          </a:lstStyle>
          <a:p>
            <a:pPr>
              <a:defRPr/>
            </a:pPr>
            <a:endParaRPr lang="ru-RU"/>
          </a:p>
        </p:txBody>
      </p:sp>
      <p:sp>
        <p:nvSpPr>
          <p:cNvPr id="6963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smtClean="0"/>
            </a:lvl1pPr>
          </a:lstStyle>
          <a:p>
            <a:pPr>
              <a:defRPr/>
            </a:pPr>
            <a:fld id="{1B487924-7972-4B87-9688-4C49809F1BD1}" type="slidenum">
              <a:rPr lang="ru-RU"/>
              <a:pPr>
                <a:defRPr/>
              </a:pPr>
              <a:t>‹Nº›</a:t>
            </a:fld>
            <a:endParaRPr lang="ru-RU"/>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bg>
      <p:bgPr>
        <a:blipFill dpi="0" rotWithShape="0">
          <a:blip r:embed="rId2" cstate="print"/>
          <a:srcRect/>
          <a:stretch>
            <a:fillRect/>
          </a:stretch>
        </a:blip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ctrTitle"/>
          </p:nvPr>
        </p:nvSpPr>
        <p:spPr>
          <a:xfrm>
            <a:off x="2843213" y="2636838"/>
            <a:ext cx="6192837" cy="893762"/>
          </a:xfrm>
        </p:spPr>
        <p:txBody>
          <a:bodyPr/>
          <a:lstStyle>
            <a:lvl1pPr>
              <a:defRPr sz="3200"/>
            </a:lvl1pPr>
          </a:lstStyle>
          <a:p>
            <a:pPr lvl="0"/>
            <a:r>
              <a:rPr lang="es-ES" noProof="0" smtClean="0"/>
              <a:t>Haga clic para modificar el estilo de título del patrón</a:t>
            </a:r>
            <a:endParaRPr lang="ru-RU" noProof="0" smtClean="0"/>
          </a:p>
        </p:txBody>
      </p:sp>
      <p:sp>
        <p:nvSpPr>
          <p:cNvPr id="5123" name="Rectangle 3"/>
          <p:cNvSpPr>
            <a:spLocks noGrp="1" noChangeArrowheads="1"/>
          </p:cNvSpPr>
          <p:nvPr>
            <p:ph type="subTitle" idx="1"/>
          </p:nvPr>
        </p:nvSpPr>
        <p:spPr>
          <a:xfrm>
            <a:off x="2843213" y="3429000"/>
            <a:ext cx="6192837" cy="561975"/>
          </a:xfrm>
        </p:spPr>
        <p:txBody>
          <a:bodyPr/>
          <a:lstStyle>
            <a:lvl1pPr marL="0" indent="0">
              <a:buFontTx/>
              <a:buNone/>
              <a:defRPr sz="2400" b="1">
                <a:solidFill>
                  <a:schemeClr val="bg2"/>
                </a:solidFill>
              </a:defRPr>
            </a:lvl1pPr>
          </a:lstStyle>
          <a:p>
            <a:pPr lvl="0"/>
            <a:r>
              <a:rPr lang="es-ES" noProof="0" smtClean="0"/>
              <a:t>Haga clic para editar el estilo de subtítulo del patrón</a:t>
            </a:r>
            <a:endParaRPr lang="ru-RU" noProof="0" smtClean="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s-ES" smtClean="0"/>
              <a:t>Haga clic para modificar el estilo de título del patrón</a:t>
            </a:r>
            <a:endParaRPr lang="ru-RU"/>
          </a:p>
        </p:txBody>
      </p:sp>
      <p:sp>
        <p:nvSpPr>
          <p:cNvPr id="3" name="Вертикальный текст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6950075" y="549275"/>
            <a:ext cx="1943100" cy="5832475"/>
          </a:xfrm>
        </p:spPr>
        <p:txBody>
          <a:bodyPr vert="eaVert"/>
          <a:lstStyle/>
          <a:p>
            <a:r>
              <a:rPr lang="es-ES" smtClean="0"/>
              <a:t>Haga clic para modificar el estilo de título del patrón</a:t>
            </a:r>
            <a:endParaRPr lang="ru-RU"/>
          </a:p>
        </p:txBody>
      </p:sp>
      <p:sp>
        <p:nvSpPr>
          <p:cNvPr id="3" name="Вертикальный текст 2"/>
          <p:cNvSpPr>
            <a:spLocks noGrp="1"/>
          </p:cNvSpPr>
          <p:nvPr>
            <p:ph type="body" orient="vert" idx="1"/>
          </p:nvPr>
        </p:nvSpPr>
        <p:spPr>
          <a:xfrm>
            <a:off x="1116013" y="549275"/>
            <a:ext cx="5681662" cy="5832475"/>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ru-RU"/>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s-ES" smtClean="0"/>
              <a:t>Haga clic para modificar el estilo de título del patrón</a:t>
            </a:r>
            <a:endParaRPr lang="ru-RU"/>
          </a:p>
        </p:txBody>
      </p:sp>
      <p:sp>
        <p:nvSpPr>
          <p:cNvPr id="3" name="Объект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ru-RU"/>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722313" y="4406900"/>
            <a:ext cx="7772400" cy="1362075"/>
          </a:xfrm>
        </p:spPr>
        <p:txBody>
          <a:bodyPr anchor="t"/>
          <a:lstStyle>
            <a:lvl1pPr algn="l">
              <a:defRPr sz="4000" b="1" cap="all"/>
            </a:lvl1pPr>
          </a:lstStyle>
          <a:p>
            <a:r>
              <a:rPr lang="es-ES" smtClean="0"/>
              <a:t>Haga clic para modificar el estilo de título del patrón</a:t>
            </a:r>
            <a:endParaRPr lang="ru-RU"/>
          </a:p>
        </p:txBody>
      </p:sp>
      <p:sp>
        <p:nvSpPr>
          <p:cNvPr id="3" name="Текст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s-ES" smtClean="0"/>
              <a:t>Editar el estilo de texto del patrón</a:t>
            </a: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s-ES" smtClean="0"/>
              <a:t>Haga clic para modificar el estilo de título del patrón</a:t>
            </a:r>
            <a:endParaRPr lang="ru-RU"/>
          </a:p>
        </p:txBody>
      </p:sp>
      <p:sp>
        <p:nvSpPr>
          <p:cNvPr id="3" name="Объект 2"/>
          <p:cNvSpPr>
            <a:spLocks noGrp="1"/>
          </p:cNvSpPr>
          <p:nvPr>
            <p:ph sz="half" idx="1"/>
          </p:nvPr>
        </p:nvSpPr>
        <p:spPr>
          <a:xfrm>
            <a:off x="1116013" y="1412875"/>
            <a:ext cx="3811587"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ru-RU"/>
          </a:p>
        </p:txBody>
      </p:sp>
      <p:sp>
        <p:nvSpPr>
          <p:cNvPr id="4" name="Объект 3"/>
          <p:cNvSpPr>
            <a:spLocks noGrp="1"/>
          </p:cNvSpPr>
          <p:nvPr>
            <p:ph sz="half" idx="2"/>
          </p:nvPr>
        </p:nvSpPr>
        <p:spPr>
          <a:xfrm>
            <a:off x="5080000" y="1412875"/>
            <a:ext cx="3813175" cy="49688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ru-RU"/>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4638"/>
            <a:ext cx="8229600" cy="1143000"/>
          </a:xfrm>
        </p:spPr>
        <p:txBody>
          <a:bodyPr/>
          <a:lstStyle>
            <a:lvl1pPr>
              <a:defRPr/>
            </a:lvl1pPr>
          </a:lstStyle>
          <a:p>
            <a:r>
              <a:rPr lang="es-ES" smtClean="0"/>
              <a:t>Haga clic para modificar el estilo de título del patrón</a:t>
            </a:r>
            <a:endParaRPr lang="ru-RU"/>
          </a:p>
        </p:txBody>
      </p:sp>
      <p:sp>
        <p:nvSpPr>
          <p:cNvPr id="3" name="Текст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Объект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ru-RU"/>
          </a:p>
        </p:txBody>
      </p:sp>
      <p:sp>
        <p:nvSpPr>
          <p:cNvPr id="5" name="Текст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Объект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es-ES" smtClean="0"/>
              <a:t>Haga clic para modificar el estilo de título del patrón</a:t>
            </a:r>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273050"/>
            <a:ext cx="3008313" cy="1162050"/>
          </a:xfrm>
        </p:spPr>
        <p:txBody>
          <a:bodyPr anchor="b"/>
          <a:lstStyle>
            <a:lvl1pPr algn="l">
              <a:defRPr sz="2000" b="1"/>
            </a:lvl1pPr>
          </a:lstStyle>
          <a:p>
            <a:r>
              <a:rPr lang="es-ES" smtClean="0"/>
              <a:t>Haga clic para modificar el estilo de título del patrón</a:t>
            </a:r>
            <a:endParaRPr lang="ru-RU"/>
          </a:p>
        </p:txBody>
      </p:sp>
      <p:sp>
        <p:nvSpPr>
          <p:cNvPr id="3" name="Объект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ru-RU"/>
          </a:p>
        </p:txBody>
      </p:sp>
      <p:sp>
        <p:nvSpPr>
          <p:cNvPr id="4" name="Текст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1792288" y="4800600"/>
            <a:ext cx="5486400" cy="566738"/>
          </a:xfrm>
        </p:spPr>
        <p:txBody>
          <a:bodyPr anchor="b"/>
          <a:lstStyle>
            <a:lvl1pPr algn="l">
              <a:defRPr sz="2000" b="1"/>
            </a:lvl1pPr>
          </a:lstStyle>
          <a:p>
            <a:r>
              <a:rPr lang="es-ES" smtClean="0"/>
              <a:t>Haga clic para modificar el estilo de título del patrón</a:t>
            </a:r>
            <a:endParaRPr lang="ru-RU"/>
          </a:p>
        </p:txBody>
      </p:sp>
      <p:sp>
        <p:nvSpPr>
          <p:cNvPr id="3" name="Рисунок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s-ES" noProof="0" smtClean="0"/>
              <a:t>Haga clic en el icono para agregar una imagen</a:t>
            </a:r>
            <a:endParaRPr lang="ru-RU" noProof="0" smtClean="0"/>
          </a:p>
        </p:txBody>
      </p:sp>
      <p:sp>
        <p:nvSpPr>
          <p:cNvPr id="4" name="Текст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s-ES" smtClean="0"/>
              <a:t>Editar el estilo de texto del patrón</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cstate="print"/>
          <a:srcRect/>
          <a:stretch>
            <a:fillRect/>
          </a:stretch>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116013" y="549275"/>
            <a:ext cx="6840537" cy="508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s-ES" smtClean="0"/>
              <a:t>Haga clic para modificar el estilo de título del patrón</a:t>
            </a:r>
            <a:endParaRPr lang="ru-RU" smtClean="0"/>
          </a:p>
        </p:txBody>
      </p:sp>
      <p:sp>
        <p:nvSpPr>
          <p:cNvPr id="1027" name="Rectangle 3"/>
          <p:cNvSpPr>
            <a:spLocks noGrp="1" noChangeArrowheads="1"/>
          </p:cNvSpPr>
          <p:nvPr>
            <p:ph type="body" idx="1"/>
          </p:nvPr>
        </p:nvSpPr>
        <p:spPr bwMode="auto">
          <a:xfrm>
            <a:off x="1116013" y="1412875"/>
            <a:ext cx="7777162" cy="49688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ru-RU" smtClean="0"/>
          </a:p>
        </p:txBody>
      </p:sp>
    </p:spTree>
  </p:cSld>
  <p:clrMap bg1="lt1" tx1="dk1" bg2="lt2" tx2="dk2" accent1="accent1" accent2="accent2" accent3="accent3" accent4="accent4" accent5="accent5" accent6="accent6" hlink="hlink" folHlink="folHlink"/>
  <p:sldLayoutIdLst>
    <p:sldLayoutId id="2147483671"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Lst>
  <p:txStyles>
    <p:titleStyle>
      <a:lvl1pPr algn="l" rtl="0" eaLnBrk="1" fontAlgn="base" hangingPunct="1">
        <a:spcBef>
          <a:spcPct val="0"/>
        </a:spcBef>
        <a:spcAft>
          <a:spcPct val="0"/>
        </a:spcAft>
        <a:defRPr sz="3600" b="1">
          <a:solidFill>
            <a:schemeClr val="bg2"/>
          </a:solidFill>
          <a:latin typeface="+mj-lt"/>
          <a:ea typeface="+mj-ea"/>
          <a:cs typeface="+mj-cs"/>
        </a:defRPr>
      </a:lvl1pPr>
      <a:lvl2pPr algn="l" rtl="0" eaLnBrk="1" fontAlgn="base" hangingPunct="1">
        <a:spcBef>
          <a:spcPct val="0"/>
        </a:spcBef>
        <a:spcAft>
          <a:spcPct val="0"/>
        </a:spcAft>
        <a:defRPr sz="3600" b="1">
          <a:solidFill>
            <a:schemeClr val="bg2"/>
          </a:solidFill>
          <a:latin typeface="Arial" charset="0"/>
        </a:defRPr>
      </a:lvl2pPr>
      <a:lvl3pPr algn="l" rtl="0" eaLnBrk="1" fontAlgn="base" hangingPunct="1">
        <a:spcBef>
          <a:spcPct val="0"/>
        </a:spcBef>
        <a:spcAft>
          <a:spcPct val="0"/>
        </a:spcAft>
        <a:defRPr sz="3600" b="1">
          <a:solidFill>
            <a:schemeClr val="bg2"/>
          </a:solidFill>
          <a:latin typeface="Arial" charset="0"/>
        </a:defRPr>
      </a:lvl3pPr>
      <a:lvl4pPr algn="l" rtl="0" eaLnBrk="1" fontAlgn="base" hangingPunct="1">
        <a:spcBef>
          <a:spcPct val="0"/>
        </a:spcBef>
        <a:spcAft>
          <a:spcPct val="0"/>
        </a:spcAft>
        <a:defRPr sz="3600" b="1">
          <a:solidFill>
            <a:schemeClr val="bg2"/>
          </a:solidFill>
          <a:latin typeface="Arial" charset="0"/>
        </a:defRPr>
      </a:lvl4pPr>
      <a:lvl5pPr algn="l" rtl="0" eaLnBrk="1" fontAlgn="base" hangingPunct="1">
        <a:spcBef>
          <a:spcPct val="0"/>
        </a:spcBef>
        <a:spcAft>
          <a:spcPct val="0"/>
        </a:spcAft>
        <a:defRPr sz="3600" b="1">
          <a:solidFill>
            <a:schemeClr val="bg2"/>
          </a:solidFill>
          <a:latin typeface="Arial" charset="0"/>
        </a:defRPr>
      </a:lvl5pPr>
      <a:lvl6pPr marL="457200" algn="l" rtl="0" eaLnBrk="1" fontAlgn="base" hangingPunct="1">
        <a:spcBef>
          <a:spcPct val="0"/>
        </a:spcBef>
        <a:spcAft>
          <a:spcPct val="0"/>
        </a:spcAft>
        <a:defRPr sz="3600" b="1">
          <a:solidFill>
            <a:schemeClr val="bg2"/>
          </a:solidFill>
          <a:latin typeface="Arial" charset="0"/>
        </a:defRPr>
      </a:lvl6pPr>
      <a:lvl7pPr marL="914400" algn="l" rtl="0" eaLnBrk="1" fontAlgn="base" hangingPunct="1">
        <a:spcBef>
          <a:spcPct val="0"/>
        </a:spcBef>
        <a:spcAft>
          <a:spcPct val="0"/>
        </a:spcAft>
        <a:defRPr sz="3600" b="1">
          <a:solidFill>
            <a:schemeClr val="bg2"/>
          </a:solidFill>
          <a:latin typeface="Arial" charset="0"/>
        </a:defRPr>
      </a:lvl7pPr>
      <a:lvl8pPr marL="1371600" algn="l" rtl="0" eaLnBrk="1" fontAlgn="base" hangingPunct="1">
        <a:spcBef>
          <a:spcPct val="0"/>
        </a:spcBef>
        <a:spcAft>
          <a:spcPct val="0"/>
        </a:spcAft>
        <a:defRPr sz="3600" b="1">
          <a:solidFill>
            <a:schemeClr val="bg2"/>
          </a:solidFill>
          <a:latin typeface="Arial" charset="0"/>
        </a:defRPr>
      </a:lvl8pPr>
      <a:lvl9pPr marL="1828800" algn="l" rtl="0" eaLnBrk="1" fontAlgn="base" hangingPunct="1">
        <a:spcBef>
          <a:spcPct val="0"/>
        </a:spcBef>
        <a:spcAft>
          <a:spcPct val="0"/>
        </a:spcAft>
        <a:defRPr sz="3600" b="1">
          <a:solidFill>
            <a:schemeClr val="bg2"/>
          </a:solidFill>
          <a:latin typeface="Arial" charset="0"/>
        </a:defRPr>
      </a:lvl9pPr>
    </p:titleStyle>
    <p:bodyStyle>
      <a:lvl1pPr marL="342900" indent="-342900" algn="l" rtl="0" eaLnBrk="1" fontAlgn="base" hangingPunct="1">
        <a:spcBef>
          <a:spcPct val="20000"/>
        </a:spcBef>
        <a:spcAft>
          <a:spcPct val="0"/>
        </a:spcAft>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b="1">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fif"/><Relationship Id="rId1" Type="http://schemas.openxmlformats.org/officeDocument/2006/relationships/slideLayout" Target="../slideLayouts/slideLayout2.xml"/><Relationship Id="rId5" Type="http://schemas.openxmlformats.org/officeDocument/2006/relationships/image" Target="../media/image8.jfif"/><Relationship Id="rId4" Type="http://schemas.openxmlformats.org/officeDocument/2006/relationships/image" Target="../media/image7.jpe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jpg"/><Relationship Id="rId7" Type="http://schemas.openxmlformats.org/officeDocument/2006/relationships/image" Target="../media/image21.png"/><Relationship Id="rId2" Type="http://schemas.openxmlformats.org/officeDocument/2006/relationships/image" Target="../media/image16.gif"/><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ítulo 4">
            <a:extLst>
              <a:ext uri="{FF2B5EF4-FFF2-40B4-BE49-F238E27FC236}">
                <a16:creationId xmlns:a16="http://schemas.microsoft.com/office/drawing/2014/main" id="{3EB41CE5-2BEB-4836-A9E1-CC88EF5035BD}"/>
              </a:ext>
            </a:extLst>
          </p:cNvPr>
          <p:cNvSpPr txBox="1">
            <a:spLocks/>
          </p:cNvSpPr>
          <p:nvPr/>
        </p:nvSpPr>
        <p:spPr bwMode="auto">
          <a:xfrm>
            <a:off x="395536" y="1628800"/>
            <a:ext cx="8256588" cy="47879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normAutofit fontScale="92500" lnSpcReduction="10000"/>
          </a:bodyPr>
          <a:lstStyle>
            <a:lvl1pPr marL="342900" indent="-342900" algn="l" rtl="0" eaLnBrk="1" fontAlgn="base" hangingPunct="1">
              <a:spcBef>
                <a:spcPct val="20000"/>
              </a:spcBef>
              <a:spcAft>
                <a:spcPct val="0"/>
              </a:spcAft>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b="1">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lgn="ctr">
              <a:lnSpc>
                <a:spcPct val="90000"/>
              </a:lnSpc>
              <a:buFontTx/>
              <a:buNone/>
            </a:pPr>
            <a:r>
              <a:rPr lang="es-BO" sz="1800" b="1" kern="0" dirty="0" smtClean="0">
                <a:latin typeface="Arial" panose="020B0604020202020204" pitchFamily="34" charset="0"/>
                <a:cs typeface="Arial" panose="020B0604020202020204" pitchFamily="34" charset="0"/>
              </a:rPr>
              <a:t>UNIVERSIDAD PRIVADA DE CIENCIAS ADMINISTRATIVAS Y TECNOLÓGICAS</a:t>
            </a:r>
            <a:endParaRPr lang="es-BO" sz="1800" kern="0" dirty="0" smtClean="0">
              <a:latin typeface="Arial" panose="020B0604020202020204" pitchFamily="34" charset="0"/>
              <a:cs typeface="Arial" panose="020B0604020202020204" pitchFamily="34" charset="0"/>
            </a:endParaRPr>
          </a:p>
          <a:p>
            <a:pPr marL="0" indent="0" algn="ctr">
              <a:lnSpc>
                <a:spcPct val="90000"/>
              </a:lnSpc>
              <a:buFontTx/>
              <a:buNone/>
            </a:pPr>
            <a:r>
              <a:rPr lang="es-BO" sz="1800" b="1" kern="0" dirty="0" smtClean="0">
                <a:latin typeface="Arial" panose="020B0604020202020204" pitchFamily="34" charset="0"/>
                <a:cs typeface="Arial" panose="020B0604020202020204" pitchFamily="34" charset="0"/>
              </a:rPr>
              <a:t>RM. 409/07 – DS. 1081/11</a:t>
            </a:r>
          </a:p>
          <a:p>
            <a:pPr algn="ctr">
              <a:lnSpc>
                <a:spcPct val="90000"/>
              </a:lnSpc>
            </a:pPr>
            <a:endParaRPr lang="es-BO" sz="1800" b="1" kern="0" dirty="0" smtClean="0">
              <a:latin typeface="Arial" panose="020B0604020202020204" pitchFamily="34" charset="0"/>
              <a:cs typeface="Arial" panose="020B0604020202020204" pitchFamily="34" charset="0"/>
            </a:endParaRPr>
          </a:p>
          <a:p>
            <a:pPr marL="0" indent="0" algn="ctr">
              <a:lnSpc>
                <a:spcPct val="90000"/>
              </a:lnSpc>
              <a:buFontTx/>
              <a:buNone/>
            </a:pPr>
            <a:r>
              <a:rPr lang="es-BO" sz="1800" b="1" kern="0" dirty="0" smtClean="0">
                <a:latin typeface="Arial" panose="020B0604020202020204" pitchFamily="34" charset="0"/>
                <a:cs typeface="Arial" panose="020B0604020202020204" pitchFamily="34" charset="0"/>
              </a:rPr>
              <a:t>PROYECTO DE GRADO</a:t>
            </a:r>
          </a:p>
          <a:p>
            <a:pPr algn="ctr">
              <a:lnSpc>
                <a:spcPct val="90000"/>
              </a:lnSpc>
            </a:pPr>
            <a:endParaRPr lang="es-BO" sz="1800" kern="0" dirty="0" smtClean="0">
              <a:latin typeface="Arial" panose="020B0604020202020204" pitchFamily="34" charset="0"/>
              <a:cs typeface="Arial" panose="020B0604020202020204" pitchFamily="34" charset="0"/>
            </a:endParaRPr>
          </a:p>
          <a:p>
            <a:pPr marL="0" indent="0" algn="ctr">
              <a:lnSpc>
                <a:spcPct val="120000"/>
              </a:lnSpc>
              <a:buFontTx/>
              <a:buNone/>
            </a:pPr>
            <a:r>
              <a:rPr lang="es-BO" sz="1800" b="1" kern="0" dirty="0" smtClean="0">
                <a:latin typeface="Arial" panose="020B0604020202020204" pitchFamily="34" charset="0"/>
                <a:cs typeface="Arial" panose="020B0604020202020204" pitchFamily="34" charset="0"/>
              </a:rPr>
              <a:t> “SISTEMA WEB PARA LA GESTIÓN DEL SISTEMA DE EMERGENCIAS, ACTIVADO DESDE LA APLICACIÓN MÓVIL DE UN PACIENTE QUE NECESITA ATENCIÓN PREHOSPITALAR INMEDIATA, BRINDANDO SOPORTE AL PERSONAL PARAMÉDICO DE LA AMBULANCIA”</a:t>
            </a:r>
            <a:endParaRPr lang="es-BO" sz="1800" b="1" kern="0" dirty="0" smtClean="0">
              <a:solidFill>
                <a:schemeClr val="bg1"/>
              </a:solidFill>
              <a:latin typeface="Arial" panose="020B0604020202020204" pitchFamily="34" charset="0"/>
              <a:cs typeface="Arial" panose="020B0604020202020204" pitchFamily="34" charset="0"/>
            </a:endParaRPr>
          </a:p>
          <a:p>
            <a:pPr algn="ctr">
              <a:lnSpc>
                <a:spcPct val="90000"/>
              </a:lnSpc>
            </a:pPr>
            <a:endParaRPr lang="es-BO" sz="1800" kern="0" dirty="0" smtClean="0">
              <a:latin typeface="Arial" panose="020B0604020202020204" pitchFamily="34" charset="0"/>
              <a:cs typeface="Arial" panose="020B0604020202020204" pitchFamily="34" charset="0"/>
            </a:endParaRPr>
          </a:p>
          <a:p>
            <a:pPr marL="0" indent="0" algn="ctr">
              <a:lnSpc>
                <a:spcPct val="90000"/>
              </a:lnSpc>
              <a:buFontTx/>
              <a:buNone/>
            </a:pPr>
            <a:r>
              <a:rPr lang="es-BO" sz="1800" kern="0" dirty="0" smtClean="0">
                <a:latin typeface="Arial" panose="020B0604020202020204" pitchFamily="34" charset="0"/>
                <a:cs typeface="Arial" panose="020B0604020202020204" pitchFamily="34" charset="0"/>
              </a:rPr>
              <a:t>Presentado para optar el Grado Académico de:</a:t>
            </a:r>
          </a:p>
          <a:p>
            <a:pPr marL="0" indent="0" algn="ctr">
              <a:lnSpc>
                <a:spcPct val="90000"/>
              </a:lnSpc>
              <a:buFontTx/>
              <a:buNone/>
            </a:pPr>
            <a:r>
              <a:rPr lang="es-BO" sz="1800" b="1" kern="0" dirty="0" smtClean="0">
                <a:latin typeface="Arial" panose="020B0604020202020204" pitchFamily="34" charset="0"/>
                <a:cs typeface="Arial" panose="020B0604020202020204" pitchFamily="34" charset="0"/>
              </a:rPr>
              <a:t>LICENCIADO EN INGENIERÍA DE SISTEMAS</a:t>
            </a:r>
          </a:p>
          <a:p>
            <a:pPr algn="ctr">
              <a:lnSpc>
                <a:spcPct val="90000"/>
              </a:lnSpc>
            </a:pPr>
            <a:endParaRPr lang="es-BO" sz="1800" kern="0" dirty="0" smtClean="0">
              <a:latin typeface="Arial" panose="020B0604020202020204" pitchFamily="34" charset="0"/>
              <a:cs typeface="Arial" panose="020B0604020202020204" pitchFamily="34" charset="0"/>
            </a:endParaRPr>
          </a:p>
          <a:p>
            <a:pPr marL="0" indent="0" algn="r">
              <a:lnSpc>
                <a:spcPct val="90000"/>
              </a:lnSpc>
              <a:buFontTx/>
              <a:buNone/>
            </a:pPr>
            <a:r>
              <a:rPr lang="es-BO" sz="1800" b="1" kern="0" dirty="0" smtClean="0">
                <a:latin typeface="Arial" panose="020B0604020202020204" pitchFamily="34" charset="0"/>
                <a:cs typeface="Arial" panose="020B0604020202020204" pitchFamily="34" charset="0"/>
              </a:rPr>
              <a:t>Autor: </a:t>
            </a:r>
            <a:r>
              <a:rPr lang="es-BO" sz="1800" kern="0" dirty="0" err="1" smtClean="0">
                <a:latin typeface="Arial" panose="020B0604020202020204" pitchFamily="34" charset="0"/>
                <a:cs typeface="Arial" panose="020B0604020202020204" pitchFamily="34" charset="0"/>
              </a:rPr>
              <a:t>Danzel</a:t>
            </a:r>
            <a:r>
              <a:rPr lang="es-BO" sz="1800" kern="0" dirty="0" smtClean="0">
                <a:latin typeface="Arial" panose="020B0604020202020204" pitchFamily="34" charset="0"/>
                <a:cs typeface="Arial" panose="020B0604020202020204" pitchFamily="34" charset="0"/>
              </a:rPr>
              <a:t> Kenny Dorado Villarroel</a:t>
            </a:r>
          </a:p>
          <a:p>
            <a:pPr marL="0" indent="0" algn="r">
              <a:lnSpc>
                <a:spcPct val="90000"/>
              </a:lnSpc>
              <a:buFontTx/>
              <a:buNone/>
            </a:pPr>
            <a:r>
              <a:rPr lang="es-BO" sz="1800" b="1" kern="0" dirty="0" smtClean="0">
                <a:latin typeface="Arial" panose="020B0604020202020204" pitchFamily="34" charset="0"/>
                <a:cs typeface="Arial" panose="020B0604020202020204" pitchFamily="34" charset="0"/>
              </a:rPr>
              <a:t>Tutor(a): </a:t>
            </a:r>
            <a:r>
              <a:rPr lang="es-BO" sz="1800" kern="0" dirty="0" smtClean="0">
                <a:latin typeface="Arial" panose="020B0604020202020204" pitchFamily="34" charset="0"/>
                <a:cs typeface="Arial" panose="020B0604020202020204" pitchFamily="34" charset="0"/>
              </a:rPr>
              <a:t>Ing. </a:t>
            </a:r>
            <a:r>
              <a:rPr lang="es-BO" sz="1800" kern="0" dirty="0" err="1" smtClean="0">
                <a:latin typeface="Arial" panose="020B0604020202020204" pitchFamily="34" charset="0"/>
                <a:cs typeface="Arial" panose="020B0604020202020204" pitchFamily="34" charset="0"/>
              </a:rPr>
              <a:t>Jancarla</a:t>
            </a:r>
            <a:r>
              <a:rPr lang="es-BO" sz="1800" kern="0" dirty="0" smtClean="0">
                <a:latin typeface="Arial" panose="020B0604020202020204" pitchFamily="34" charset="0"/>
                <a:cs typeface="Arial" panose="020B0604020202020204" pitchFamily="34" charset="0"/>
              </a:rPr>
              <a:t> Vargas Flores</a:t>
            </a:r>
          </a:p>
          <a:p>
            <a:pPr algn="ctr">
              <a:lnSpc>
                <a:spcPct val="90000"/>
              </a:lnSpc>
            </a:pPr>
            <a:endParaRPr lang="es-BO" sz="1800" kern="0" dirty="0" smtClean="0">
              <a:latin typeface="Arial" panose="020B0604020202020204" pitchFamily="34" charset="0"/>
              <a:cs typeface="Arial" panose="020B0604020202020204" pitchFamily="34" charset="0"/>
            </a:endParaRPr>
          </a:p>
          <a:p>
            <a:pPr marL="0" indent="0" algn="ctr">
              <a:lnSpc>
                <a:spcPct val="90000"/>
              </a:lnSpc>
              <a:buFontTx/>
              <a:buNone/>
            </a:pPr>
            <a:r>
              <a:rPr lang="es-BO" sz="1800" b="1" kern="0" dirty="0" smtClean="0">
                <a:latin typeface="Arial" panose="020B0604020202020204" pitchFamily="34" charset="0"/>
                <a:cs typeface="Arial" panose="020B0604020202020204" pitchFamily="34" charset="0"/>
              </a:rPr>
              <a:t>Cochabamba, Septiembre del 2021</a:t>
            </a:r>
          </a:p>
          <a:p>
            <a:pPr algn="ctr">
              <a:lnSpc>
                <a:spcPct val="90000"/>
              </a:lnSpc>
            </a:pPr>
            <a:endParaRPr lang="es-BO" sz="400" kern="0" dirty="0">
              <a:solidFill>
                <a:srgbClr val="4F8EE8"/>
              </a:solidFill>
            </a:endParaRPr>
          </a:p>
        </p:txBody>
      </p:sp>
      <p:pic>
        <p:nvPicPr>
          <p:cNvPr id="5" name="image01.png">
            <a:extLst>
              <a:ext uri="{FF2B5EF4-FFF2-40B4-BE49-F238E27FC236}">
                <a16:creationId xmlns:a16="http://schemas.microsoft.com/office/drawing/2014/main" id="{FCB80FA7-3DDD-4B21-B936-EC00CC2E06DD}"/>
              </a:ext>
            </a:extLst>
          </p:cNvPr>
          <p:cNvPicPr/>
          <p:nvPr/>
        </p:nvPicPr>
        <p:blipFill>
          <a:blip r:embed="rId2" cstate="print">
            <a:extLst>
              <a:ext uri="{28A0092B-C50C-407E-A947-70E740481C1C}">
                <a14:useLocalDpi xmlns:a14="http://schemas.microsoft.com/office/drawing/2010/main" val="0"/>
              </a:ext>
            </a:extLst>
          </a:blip>
          <a:srcRect/>
          <a:stretch>
            <a:fillRect/>
          </a:stretch>
        </p:blipFill>
        <p:spPr>
          <a:xfrm>
            <a:off x="3707904" y="189255"/>
            <a:ext cx="2073275" cy="1439545"/>
          </a:xfrm>
          <a:prstGeom prst="rect">
            <a:avLst/>
          </a:prstGeom>
          <a:ln/>
        </p:spPr>
      </p:pic>
    </p:spTree>
    <p:extLst>
      <p:ext uri="{BB962C8B-B14F-4D97-AF65-F5344CB8AC3E}">
        <p14:creationId xmlns:p14="http://schemas.microsoft.com/office/powerpoint/2010/main" val="70167765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16013" y="377063"/>
            <a:ext cx="7344419" cy="1007517"/>
          </a:xfrm>
        </p:spPr>
        <p:txBody>
          <a:bodyPr/>
          <a:lstStyle/>
          <a:p>
            <a:pPr algn="ctr"/>
            <a:r>
              <a:rPr lang="es-BO" dirty="0"/>
              <a:t>DISEÑO DE LA ARQUITECTURA</a:t>
            </a:r>
            <a:br>
              <a:rPr lang="es-BO" dirty="0"/>
            </a:br>
            <a:r>
              <a:rPr lang="es-BO" dirty="0"/>
              <a:t>Modelo 4 +1 de </a:t>
            </a:r>
            <a:r>
              <a:rPr lang="es-BO" dirty="0" err="1"/>
              <a:t>Krutchen</a:t>
            </a:r>
            <a:endParaRPr lang="es-BO" dirty="0"/>
          </a:p>
        </p:txBody>
      </p:sp>
      <p:pic>
        <p:nvPicPr>
          <p:cNvPr id="4" name="Imagen 3">
            <a:extLst>
              <a:ext uri="{FF2B5EF4-FFF2-40B4-BE49-F238E27FC236}">
                <a16:creationId xmlns:a16="http://schemas.microsoft.com/office/drawing/2014/main" id="{33133B77-617C-43AD-BACA-4DC8A32D0122}"/>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07504" y="1484784"/>
            <a:ext cx="9036496" cy="5544616"/>
          </a:xfrm>
          <a:prstGeom prst="rect">
            <a:avLst/>
          </a:prstGeom>
          <a:noFill/>
          <a:ln>
            <a:noFill/>
          </a:ln>
        </p:spPr>
      </p:pic>
    </p:spTree>
    <p:extLst>
      <p:ext uri="{BB962C8B-B14F-4D97-AF65-F5344CB8AC3E}">
        <p14:creationId xmlns:p14="http://schemas.microsoft.com/office/powerpoint/2010/main" val="145102671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BO" sz="3200" dirty="0"/>
              <a:t>Vista lógica</a:t>
            </a:r>
          </a:p>
        </p:txBody>
      </p:sp>
      <p:pic>
        <p:nvPicPr>
          <p:cNvPr id="4" name="Marcador de contenido 3">
            <a:extLst>
              <a:ext uri="{FF2B5EF4-FFF2-40B4-BE49-F238E27FC236}">
                <a16:creationId xmlns:a16="http://schemas.microsoft.com/office/drawing/2014/main" id="{47C65FC1-537C-478E-8466-2122434432DE}"/>
              </a:ext>
            </a:extLst>
          </p:cNvPr>
          <p:cNvPicPr>
            <a:picLocks noGrp="1"/>
          </p:cNvPicPr>
          <p:nvPr>
            <p:ph idx="1"/>
          </p:nvPr>
        </p:nvPicPr>
        <p:blipFill rotWithShape="1">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p:blipFill>
        <p:spPr bwMode="auto">
          <a:xfrm>
            <a:off x="971600" y="1196752"/>
            <a:ext cx="7344816" cy="4896544"/>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6531401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BO" sz="3200" dirty="0"/>
              <a:t>Vista despliegue</a:t>
            </a:r>
          </a:p>
        </p:txBody>
      </p:sp>
      <p:pic>
        <p:nvPicPr>
          <p:cNvPr id="4" name="Marcador de contenido 3">
            <a:extLst>
              <a:ext uri="{FF2B5EF4-FFF2-40B4-BE49-F238E27FC236}">
                <a16:creationId xmlns:a16="http://schemas.microsoft.com/office/drawing/2014/main" id="{B87C8C00-D92C-44C0-86A6-3125269DF1BE}"/>
              </a:ext>
            </a:extLst>
          </p:cNvPr>
          <p:cNvPicPr>
            <a:picLocks noGrp="1"/>
          </p:cNvPicPr>
          <p:nvPr>
            <p:ph idx="1"/>
          </p:nvPr>
        </p:nvPicPr>
        <p:blipFill rotWithShape="1">
          <a:blip r:embed="rId2">
            <a:extLst>
              <a:ext uri="{28A0092B-C50C-407E-A947-70E740481C1C}">
                <a14:useLocalDpi xmlns:a14="http://schemas.microsoft.com/office/drawing/2010/main" val="0"/>
              </a:ext>
            </a:extLst>
          </a:blip>
          <a:stretch/>
        </p:blipFill>
        <p:spPr bwMode="auto">
          <a:xfrm>
            <a:off x="1403933" y="1412776"/>
            <a:ext cx="6264696" cy="4392488"/>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2901044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59632" y="0"/>
            <a:ext cx="6840537" cy="508000"/>
          </a:xfrm>
        </p:spPr>
        <p:txBody>
          <a:bodyPr/>
          <a:lstStyle/>
          <a:p>
            <a:pPr algn="ctr"/>
            <a:r>
              <a:rPr lang="es-BO" dirty="0"/>
              <a:t>Vista procesos</a:t>
            </a:r>
          </a:p>
        </p:txBody>
      </p:sp>
      <p:pic>
        <p:nvPicPr>
          <p:cNvPr id="4" name="Marcador de contenido 6">
            <a:extLst>
              <a:ext uri="{FF2B5EF4-FFF2-40B4-BE49-F238E27FC236}">
                <a16:creationId xmlns:a16="http://schemas.microsoft.com/office/drawing/2014/main" id="{B18CD936-B535-4DAD-A2C9-DD5AD6522C0F}"/>
              </a:ext>
            </a:extLst>
          </p:cNvPr>
          <p:cNvPicPr>
            <a:picLocks noGrp="1" noChangeAspect="1"/>
          </p:cNvPicPr>
          <p:nvPr>
            <p:ph idx="1"/>
          </p:nvPr>
        </p:nvPicPr>
        <p:blipFill>
          <a:blip r:embed="rId2"/>
          <a:stretch>
            <a:fillRect/>
          </a:stretch>
        </p:blipFill>
        <p:spPr>
          <a:xfrm>
            <a:off x="2552317" y="535126"/>
            <a:ext cx="4255166" cy="6322874"/>
          </a:xfrm>
        </p:spPr>
      </p:pic>
    </p:spTree>
    <p:extLst>
      <p:ext uri="{BB962C8B-B14F-4D97-AF65-F5344CB8AC3E}">
        <p14:creationId xmlns:p14="http://schemas.microsoft.com/office/powerpoint/2010/main" val="427543872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80528" y="28636"/>
            <a:ext cx="9792691" cy="508000"/>
          </a:xfrm>
        </p:spPr>
        <p:txBody>
          <a:bodyPr/>
          <a:lstStyle/>
          <a:p>
            <a:pPr algn="ctr"/>
            <a:r>
              <a:rPr lang="es-ES" sz="3200" dirty="0"/>
              <a:t>Diagrama de Arquitectura física del sistema</a:t>
            </a:r>
            <a:endParaRPr lang="es-BO" sz="3200" dirty="0"/>
          </a:p>
        </p:txBody>
      </p:sp>
      <p:pic>
        <p:nvPicPr>
          <p:cNvPr id="4" name="Marcador de contenido 3">
            <a:extLst>
              <a:ext uri="{FF2B5EF4-FFF2-40B4-BE49-F238E27FC236}">
                <a16:creationId xmlns:a16="http://schemas.microsoft.com/office/drawing/2014/main" id="{EE943915-AF98-43C6-AB74-4AE65093589B}"/>
              </a:ext>
            </a:extLst>
          </p:cNvPr>
          <p:cNvPicPr>
            <a:picLocks noGrp="1"/>
          </p:cNvPicPr>
          <p:nvPr>
            <p:ph idx="1"/>
          </p:nvPr>
        </p:nvPicPr>
        <p:blipFill rotWithShape="1">
          <a:blip r:embed="rId2">
            <a:extLst>
              <a:ext uri="{28A0092B-C50C-407E-A947-70E740481C1C}">
                <a14:useLocalDpi xmlns:a14="http://schemas.microsoft.com/office/drawing/2010/main" val="0"/>
              </a:ext>
            </a:extLst>
          </a:blip>
          <a:stretch/>
        </p:blipFill>
        <p:spPr bwMode="auto">
          <a:xfrm>
            <a:off x="1043409" y="764704"/>
            <a:ext cx="7344816" cy="5544616"/>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4976454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16013" y="2770"/>
            <a:ext cx="6840537" cy="508000"/>
          </a:xfrm>
        </p:spPr>
        <p:txBody>
          <a:bodyPr/>
          <a:lstStyle/>
          <a:p>
            <a:pPr algn="ctr"/>
            <a:r>
              <a:rPr lang="es-ES" sz="3200" dirty="0"/>
              <a:t>Diagrama de Conectividad</a:t>
            </a:r>
            <a:endParaRPr lang="es-BO" sz="3200" dirty="0"/>
          </a:p>
        </p:txBody>
      </p:sp>
      <p:pic>
        <p:nvPicPr>
          <p:cNvPr id="4" name="Marcador de contenido 3">
            <a:extLst>
              <a:ext uri="{FF2B5EF4-FFF2-40B4-BE49-F238E27FC236}">
                <a16:creationId xmlns:a16="http://schemas.microsoft.com/office/drawing/2014/main" id="{43BE329F-BD3D-40AA-BEDC-48162512ACDC}"/>
              </a:ext>
            </a:extLst>
          </p:cNvPr>
          <p:cNvPicPr>
            <a:picLocks noGrp="1"/>
          </p:cNvPicPr>
          <p:nvPr>
            <p:ph idx="1"/>
          </p:nvPr>
        </p:nvPicPr>
        <p:blipFill>
          <a:blip r:embed="rId2">
            <a:extLst>
              <a:ext uri="{BEBA8EAE-BF5A-486C-A8C5-ECC9F3942E4B}">
                <a14:imgProps xmlns:a14="http://schemas.microsoft.com/office/drawing/2010/main">
                  <a14:imgLayer r:embed="rId3">
                    <a14:imgEffect>
                      <a14:saturation sat="400000"/>
                    </a14:imgEffect>
                  </a14:imgLayer>
                </a14:imgProps>
              </a:ext>
              <a:ext uri="{28A0092B-C50C-407E-A947-70E740481C1C}">
                <a14:useLocalDpi xmlns:a14="http://schemas.microsoft.com/office/drawing/2010/main" val="0"/>
              </a:ext>
            </a:extLst>
          </a:blip>
          <a:stretch>
            <a:fillRect/>
          </a:stretch>
        </p:blipFill>
        <p:spPr bwMode="auto">
          <a:xfrm>
            <a:off x="1476139" y="620688"/>
            <a:ext cx="6120283" cy="5976664"/>
          </a:xfrm>
          <a:prstGeom prst="rect">
            <a:avLst/>
          </a:prstGeom>
          <a:noFill/>
          <a:ln>
            <a:noFill/>
          </a:ln>
        </p:spPr>
      </p:pic>
    </p:spTree>
    <p:extLst>
      <p:ext uri="{BB962C8B-B14F-4D97-AF65-F5344CB8AC3E}">
        <p14:creationId xmlns:p14="http://schemas.microsoft.com/office/powerpoint/2010/main" val="16112909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251520" y="221367"/>
            <a:ext cx="8568555" cy="508000"/>
          </a:xfrm>
        </p:spPr>
        <p:txBody>
          <a:bodyPr/>
          <a:lstStyle/>
          <a:p>
            <a:r>
              <a:rPr lang="es-BO" dirty="0"/>
              <a:t>DESARROLLO DE LA METODOLOGÍA</a:t>
            </a:r>
          </a:p>
        </p:txBody>
      </p:sp>
      <p:sp>
        <p:nvSpPr>
          <p:cNvPr id="4" name="Rectángulo 3">
            <a:extLst>
              <a:ext uri="{FF2B5EF4-FFF2-40B4-BE49-F238E27FC236}">
                <a16:creationId xmlns:a16="http://schemas.microsoft.com/office/drawing/2014/main" id="{9F26C290-7500-456F-9486-DA16EA155685}"/>
              </a:ext>
            </a:extLst>
          </p:cNvPr>
          <p:cNvSpPr/>
          <p:nvPr/>
        </p:nvSpPr>
        <p:spPr>
          <a:xfrm>
            <a:off x="2555776" y="914033"/>
            <a:ext cx="4365298" cy="369332"/>
          </a:xfrm>
          <a:prstGeom prst="rect">
            <a:avLst/>
          </a:prstGeom>
        </p:spPr>
        <p:txBody>
          <a:bodyPr wrap="none">
            <a:spAutoFit/>
          </a:bodyPr>
          <a:lstStyle/>
          <a:p>
            <a:r>
              <a:rPr lang="es-ES" dirty="0">
                <a:latin typeface="Arial" panose="020B0604020202020204" pitchFamily="34" charset="0"/>
                <a:ea typeface="Calibri" panose="020F0502020204030204" pitchFamily="34" charset="0"/>
                <a:cs typeface="Times New Roman" panose="02020603050405020304" pitchFamily="18" charset="0"/>
              </a:rPr>
              <a:t>Historia de usuario : Gestión de usuario</a:t>
            </a:r>
            <a:endParaRPr lang="es-BO" dirty="0"/>
          </a:p>
        </p:txBody>
      </p:sp>
      <p:sp>
        <p:nvSpPr>
          <p:cNvPr id="5" name="Rectángulo 4">
            <a:extLst>
              <a:ext uri="{FF2B5EF4-FFF2-40B4-BE49-F238E27FC236}">
                <a16:creationId xmlns:a16="http://schemas.microsoft.com/office/drawing/2014/main" id="{58F33A43-CBCD-4EF9-9C71-E9668006AB80}"/>
              </a:ext>
            </a:extLst>
          </p:cNvPr>
          <p:cNvSpPr/>
          <p:nvPr/>
        </p:nvSpPr>
        <p:spPr>
          <a:xfrm>
            <a:off x="2189245" y="1283365"/>
            <a:ext cx="4814203" cy="456535"/>
          </a:xfrm>
          <a:prstGeom prst="rect">
            <a:avLst/>
          </a:prstGeom>
        </p:spPr>
        <p:txBody>
          <a:bodyPr wrap="none">
            <a:spAutoFit/>
          </a:bodyPr>
          <a:lstStyle/>
          <a:p>
            <a:pPr algn="just">
              <a:lnSpc>
                <a:spcPct val="150000"/>
              </a:lnSpc>
              <a:spcAft>
                <a:spcPts val="0"/>
              </a:spcAft>
            </a:pPr>
            <a:r>
              <a:rPr lang="es-ES" dirty="0">
                <a:latin typeface="Arial" panose="020B0604020202020204" pitchFamily="34" charset="0"/>
                <a:ea typeface="Calibri" panose="020F0502020204030204" pitchFamily="34" charset="0"/>
                <a:cs typeface="Times New Roman" panose="02020603050405020304" pitchFamily="18" charset="0"/>
              </a:rPr>
              <a:t>Tarea : Diseñar la interfaz Gestión de usuario</a:t>
            </a:r>
            <a:endParaRPr lang="es-BO" dirty="0">
              <a:latin typeface="Arial" panose="020B0604020202020204" pitchFamily="34" charset="0"/>
              <a:ea typeface="Calibri" panose="020F0502020204030204" pitchFamily="34" charset="0"/>
              <a:cs typeface="Times New Roman" panose="02020603050405020304" pitchFamily="18" charset="0"/>
            </a:endParaRPr>
          </a:p>
        </p:txBody>
      </p:sp>
      <p:pic>
        <p:nvPicPr>
          <p:cNvPr id="6" name="Imagen 5">
            <a:extLst>
              <a:ext uri="{FF2B5EF4-FFF2-40B4-BE49-F238E27FC236}">
                <a16:creationId xmlns:a16="http://schemas.microsoft.com/office/drawing/2014/main" id="{C7C5AFAE-FCC4-43CE-9BB6-1BB78F0C0B74}"/>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7504" y="2132856"/>
            <a:ext cx="8928992" cy="2301728"/>
          </a:xfrm>
          <a:prstGeom prst="rect">
            <a:avLst/>
          </a:prstGeom>
          <a:noFill/>
          <a:ln>
            <a:noFill/>
          </a:ln>
        </p:spPr>
      </p:pic>
    </p:spTree>
    <p:extLst>
      <p:ext uri="{BB962C8B-B14F-4D97-AF65-F5344CB8AC3E}">
        <p14:creationId xmlns:p14="http://schemas.microsoft.com/office/powerpoint/2010/main" val="16613573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0" y="548680"/>
            <a:ext cx="9432651" cy="359446"/>
          </a:xfrm>
        </p:spPr>
        <p:txBody>
          <a:bodyPr/>
          <a:lstStyle/>
          <a:p>
            <a:pPr algn="ctr"/>
            <a:r>
              <a:rPr lang="es-ES" sz="2800" dirty="0">
                <a:latin typeface="Arial" panose="020B0604020202020204" pitchFamily="34" charset="0"/>
                <a:cs typeface="Arial" panose="020B0604020202020204" pitchFamily="34" charset="0"/>
              </a:rPr>
              <a:t>Caso de prueba de aceptación Gestión usuario</a:t>
            </a:r>
            <a:r>
              <a:rPr lang="es-BO" dirty="0">
                <a:latin typeface="Arial" panose="020B0604020202020204" pitchFamily="34" charset="0"/>
                <a:cs typeface="Arial" panose="020B0604020202020204" pitchFamily="34" charset="0"/>
              </a:rPr>
              <a:t/>
            </a:r>
            <a:br>
              <a:rPr lang="es-BO" dirty="0">
                <a:latin typeface="Arial" panose="020B0604020202020204" pitchFamily="34" charset="0"/>
                <a:cs typeface="Arial" panose="020B0604020202020204" pitchFamily="34" charset="0"/>
              </a:rPr>
            </a:br>
            <a:endParaRPr lang="es-BO" dirty="0"/>
          </a:p>
        </p:txBody>
      </p:sp>
      <p:graphicFrame>
        <p:nvGraphicFramePr>
          <p:cNvPr id="4" name="Tabla 3">
            <a:extLst>
              <a:ext uri="{FF2B5EF4-FFF2-40B4-BE49-F238E27FC236}">
                <a16:creationId xmlns:a16="http://schemas.microsoft.com/office/drawing/2014/main" id="{FFD6C2A6-D5BD-4D3E-B05B-501739834BE3}"/>
              </a:ext>
            </a:extLst>
          </p:cNvPr>
          <p:cNvGraphicFramePr>
            <a:graphicFrameLocks noGrp="1"/>
          </p:cNvGraphicFramePr>
          <p:nvPr>
            <p:extLst>
              <p:ext uri="{D42A27DB-BD31-4B8C-83A1-F6EECF244321}">
                <p14:modId xmlns:p14="http://schemas.microsoft.com/office/powerpoint/2010/main" val="1653551100"/>
              </p:ext>
            </p:extLst>
          </p:nvPr>
        </p:nvGraphicFramePr>
        <p:xfrm>
          <a:off x="899592" y="836712"/>
          <a:ext cx="6975868" cy="5440680"/>
        </p:xfrm>
        <a:graphic>
          <a:graphicData uri="http://schemas.openxmlformats.org/drawingml/2006/table">
            <a:tbl>
              <a:tblPr firstRow="1" firstCol="1" bandRow="1">
                <a:tableStyleId>{00A15C55-8517-42AA-B614-E9B94910E393}</a:tableStyleId>
              </a:tblPr>
              <a:tblGrid>
                <a:gridCol w="3487551">
                  <a:extLst>
                    <a:ext uri="{9D8B030D-6E8A-4147-A177-3AD203B41FA5}">
                      <a16:colId xmlns:a16="http://schemas.microsoft.com/office/drawing/2014/main" val="835654259"/>
                    </a:ext>
                  </a:extLst>
                </a:gridCol>
                <a:gridCol w="3488317">
                  <a:extLst>
                    <a:ext uri="{9D8B030D-6E8A-4147-A177-3AD203B41FA5}">
                      <a16:colId xmlns:a16="http://schemas.microsoft.com/office/drawing/2014/main" val="1716872287"/>
                    </a:ext>
                  </a:extLst>
                </a:gridCol>
              </a:tblGrid>
              <a:tr h="248342">
                <a:tc gridSpan="2">
                  <a:txBody>
                    <a:bodyPr/>
                    <a:lstStyle/>
                    <a:p>
                      <a:pPr algn="l">
                        <a:lnSpc>
                          <a:spcPct val="150000"/>
                        </a:lnSpc>
                        <a:spcAft>
                          <a:spcPts val="0"/>
                        </a:spcAft>
                      </a:pPr>
                      <a:r>
                        <a:rPr lang="es-ES" sz="1400" dirty="0">
                          <a:effectLst/>
                        </a:rPr>
                        <a:t>Caso de prueba de aceptación</a:t>
                      </a:r>
                      <a:endParaRPr lang="es-BO" sz="1400" dirty="0">
                        <a:effectLst/>
                        <a:latin typeface="Arial" panose="020B0604020202020204" pitchFamily="34" charset="0"/>
                        <a:ea typeface="Calibri" panose="020F0502020204030204" pitchFamily="34" charset="0"/>
                        <a:cs typeface="Times New Roman" panose="02020603050405020304" pitchFamily="18" charset="0"/>
                      </a:endParaRPr>
                    </a:p>
                  </a:txBody>
                  <a:tcPr marL="58231" marR="58231" marT="0" marB="0"/>
                </a:tc>
                <a:tc hMerge="1">
                  <a:txBody>
                    <a:bodyPr/>
                    <a:lstStyle/>
                    <a:p>
                      <a:endParaRPr lang="es-BO"/>
                    </a:p>
                  </a:txBody>
                  <a:tcPr/>
                </a:tc>
                <a:extLst>
                  <a:ext uri="{0D108BD9-81ED-4DB2-BD59-A6C34878D82A}">
                    <a16:rowId xmlns:a16="http://schemas.microsoft.com/office/drawing/2014/main" val="326766933"/>
                  </a:ext>
                </a:extLst>
              </a:tr>
              <a:tr h="248342">
                <a:tc>
                  <a:txBody>
                    <a:bodyPr/>
                    <a:lstStyle/>
                    <a:p>
                      <a:pPr algn="l">
                        <a:lnSpc>
                          <a:spcPct val="150000"/>
                        </a:lnSpc>
                        <a:spcAft>
                          <a:spcPts val="0"/>
                        </a:spcAft>
                      </a:pPr>
                      <a:r>
                        <a:rPr lang="es-ES" sz="1400">
                          <a:effectLst/>
                        </a:rPr>
                        <a:t>Código caso de prueba: 1</a:t>
                      </a:r>
                      <a:endParaRPr lang="es-BO" sz="1400">
                        <a:effectLst/>
                        <a:latin typeface="Arial" panose="020B0604020202020204" pitchFamily="34" charset="0"/>
                        <a:ea typeface="Calibri" panose="020F0502020204030204" pitchFamily="34" charset="0"/>
                        <a:cs typeface="Times New Roman" panose="02020603050405020304" pitchFamily="18" charset="0"/>
                      </a:endParaRPr>
                    </a:p>
                  </a:txBody>
                  <a:tcPr marL="58231" marR="58231" marT="0" marB="0"/>
                </a:tc>
                <a:tc>
                  <a:txBody>
                    <a:bodyPr/>
                    <a:lstStyle/>
                    <a:p>
                      <a:pPr algn="l">
                        <a:lnSpc>
                          <a:spcPct val="150000"/>
                        </a:lnSpc>
                        <a:spcAft>
                          <a:spcPts val="0"/>
                        </a:spcAft>
                      </a:pPr>
                      <a:r>
                        <a:rPr lang="es-ES" sz="1200">
                          <a:effectLst/>
                        </a:rPr>
                        <a:t>Numero de historia de usuario:1</a:t>
                      </a:r>
                      <a:endParaRPr lang="es-BO" sz="1200">
                        <a:effectLst/>
                        <a:latin typeface="Arial" panose="020B0604020202020204" pitchFamily="34" charset="0"/>
                        <a:ea typeface="Calibri" panose="020F0502020204030204" pitchFamily="34" charset="0"/>
                        <a:cs typeface="Times New Roman" panose="02020603050405020304" pitchFamily="18" charset="0"/>
                      </a:endParaRPr>
                    </a:p>
                  </a:txBody>
                  <a:tcPr marL="58231" marR="58231" marT="0" marB="0"/>
                </a:tc>
                <a:extLst>
                  <a:ext uri="{0D108BD9-81ED-4DB2-BD59-A6C34878D82A}">
                    <a16:rowId xmlns:a16="http://schemas.microsoft.com/office/drawing/2014/main" val="1605318085"/>
                  </a:ext>
                </a:extLst>
              </a:tr>
              <a:tr h="812018">
                <a:tc gridSpan="2">
                  <a:txBody>
                    <a:bodyPr/>
                    <a:lstStyle/>
                    <a:p>
                      <a:pPr algn="l">
                        <a:lnSpc>
                          <a:spcPct val="150000"/>
                        </a:lnSpc>
                        <a:spcAft>
                          <a:spcPts val="0"/>
                        </a:spcAft>
                      </a:pPr>
                      <a:r>
                        <a:rPr lang="es-ES" sz="1400">
                          <a:effectLst/>
                        </a:rPr>
                        <a:t>Descripción de la prueba:</a:t>
                      </a:r>
                      <a:endParaRPr lang="es-BO" sz="1400">
                        <a:effectLst/>
                      </a:endParaRPr>
                    </a:p>
                    <a:p>
                      <a:pPr algn="l">
                        <a:lnSpc>
                          <a:spcPct val="150000"/>
                        </a:lnSpc>
                        <a:spcAft>
                          <a:spcPts val="0"/>
                        </a:spcAft>
                      </a:pPr>
                      <a:r>
                        <a:rPr lang="es-ES" sz="1400">
                          <a:effectLst/>
                        </a:rPr>
                        <a:t>Pruebas aplicadas a la historia de usuario 1 que tiene relación con el módulo Gestión de usuario.</a:t>
                      </a:r>
                      <a:endParaRPr lang="es-BO" sz="1400">
                        <a:effectLst/>
                        <a:latin typeface="Arial" panose="020B0604020202020204" pitchFamily="34" charset="0"/>
                        <a:ea typeface="Calibri" panose="020F0502020204030204" pitchFamily="34" charset="0"/>
                        <a:cs typeface="Times New Roman" panose="02020603050405020304" pitchFamily="18" charset="0"/>
                      </a:endParaRPr>
                    </a:p>
                  </a:txBody>
                  <a:tcPr marL="58231" marR="58231" marT="0" marB="0"/>
                </a:tc>
                <a:tc hMerge="1">
                  <a:txBody>
                    <a:bodyPr/>
                    <a:lstStyle/>
                    <a:p>
                      <a:endParaRPr lang="es-BO"/>
                    </a:p>
                  </a:txBody>
                  <a:tcPr/>
                </a:tc>
                <a:extLst>
                  <a:ext uri="{0D108BD9-81ED-4DB2-BD59-A6C34878D82A}">
                    <a16:rowId xmlns:a16="http://schemas.microsoft.com/office/drawing/2014/main" val="1473478502"/>
                  </a:ext>
                </a:extLst>
              </a:tr>
              <a:tr h="3348557">
                <a:tc gridSpan="2">
                  <a:txBody>
                    <a:bodyPr/>
                    <a:lstStyle/>
                    <a:p>
                      <a:pPr algn="l">
                        <a:lnSpc>
                          <a:spcPct val="150000"/>
                        </a:lnSpc>
                        <a:spcAft>
                          <a:spcPts val="0"/>
                        </a:spcAft>
                      </a:pPr>
                      <a:r>
                        <a:rPr lang="es-ES" sz="1400" dirty="0">
                          <a:effectLst/>
                        </a:rPr>
                        <a:t>Evaluación de la prueba:</a:t>
                      </a:r>
                      <a:endParaRPr lang="es-BO" sz="1400" dirty="0">
                        <a:effectLst/>
                      </a:endParaRPr>
                    </a:p>
                    <a:p>
                      <a:pPr marL="342900" lvl="0" indent="-342900" algn="l">
                        <a:lnSpc>
                          <a:spcPct val="150000"/>
                        </a:lnSpc>
                        <a:spcAft>
                          <a:spcPts val="0"/>
                        </a:spcAft>
                        <a:buFont typeface="Arial" panose="020B0604020202020204" pitchFamily="34" charset="0"/>
                        <a:buChar char="a"/>
                      </a:pPr>
                      <a:r>
                        <a:rPr lang="es-ES" sz="1400" dirty="0">
                          <a:effectLst/>
                        </a:rPr>
                        <a:t>Identificar todos los posibles resultados observados de la historia.</a:t>
                      </a:r>
                      <a:endParaRPr lang="es-BO" sz="1400" dirty="0">
                        <a:effectLst/>
                      </a:endParaRPr>
                    </a:p>
                    <a:p>
                      <a:pPr marL="342900" lvl="0" indent="-342900" algn="l">
                        <a:lnSpc>
                          <a:spcPct val="150000"/>
                        </a:lnSpc>
                        <a:spcAft>
                          <a:spcPts val="0"/>
                        </a:spcAft>
                        <a:buFont typeface="Arial" panose="020B0604020202020204" pitchFamily="34" charset="0"/>
                        <a:buChar char="-"/>
                      </a:pPr>
                      <a:r>
                        <a:rPr lang="es-ES" sz="1400" dirty="0">
                          <a:effectLst/>
                        </a:rPr>
                        <a:t>Pantalla con interfaz para mostrar el formulario de registros.</a:t>
                      </a:r>
                      <a:endParaRPr lang="es-BO" sz="1400" dirty="0">
                        <a:effectLst/>
                      </a:endParaRPr>
                    </a:p>
                    <a:p>
                      <a:pPr marL="342900" lvl="0" indent="-342900" algn="l">
                        <a:lnSpc>
                          <a:spcPct val="150000"/>
                        </a:lnSpc>
                        <a:spcAft>
                          <a:spcPts val="0"/>
                        </a:spcAft>
                        <a:buFont typeface="Arial" panose="020B0604020202020204" pitchFamily="34" charset="0"/>
                        <a:buChar char="b"/>
                      </a:pPr>
                      <a:r>
                        <a:rPr lang="es-ES" sz="1400" dirty="0">
                          <a:effectLst/>
                        </a:rPr>
                        <a:t>Identificar los resultados que terminan la historia y los que permitan continua dentro de la historia.</a:t>
                      </a:r>
                      <a:endParaRPr lang="es-BO" sz="1400" dirty="0">
                        <a:effectLst/>
                      </a:endParaRPr>
                    </a:p>
                    <a:p>
                      <a:pPr marL="342900" lvl="0" indent="-342900" algn="l">
                        <a:lnSpc>
                          <a:spcPct val="150000"/>
                        </a:lnSpc>
                        <a:spcAft>
                          <a:spcPts val="0"/>
                        </a:spcAft>
                        <a:buFont typeface="Arial" panose="020B0604020202020204" pitchFamily="34" charset="0"/>
                        <a:buChar char="-"/>
                      </a:pPr>
                      <a:r>
                        <a:rPr lang="es-ES" sz="1400" dirty="0">
                          <a:effectLst/>
                        </a:rPr>
                        <a:t>La historia termina cuando el usuario sale del sistema web.</a:t>
                      </a:r>
                      <a:endParaRPr lang="es-BO" sz="1400" dirty="0">
                        <a:effectLst/>
                      </a:endParaRPr>
                    </a:p>
                    <a:p>
                      <a:pPr marL="342900" lvl="0" indent="-342900" algn="l">
                        <a:lnSpc>
                          <a:spcPct val="150000"/>
                        </a:lnSpc>
                        <a:spcAft>
                          <a:spcPts val="0"/>
                        </a:spcAft>
                        <a:buFont typeface="Arial" panose="020B0604020202020204" pitchFamily="34" charset="0"/>
                        <a:buChar char="-"/>
                      </a:pPr>
                      <a:r>
                        <a:rPr lang="es-ES" sz="1400" dirty="0">
                          <a:effectLst/>
                        </a:rPr>
                        <a:t>La historia continua cuando se desea tener un listado de todos los registros.</a:t>
                      </a:r>
                      <a:endParaRPr lang="es-BO" sz="1400" dirty="0">
                        <a:effectLst/>
                      </a:endParaRPr>
                    </a:p>
                    <a:p>
                      <a:pPr marL="342900" lvl="0" indent="-342900" algn="l">
                        <a:lnSpc>
                          <a:spcPct val="150000"/>
                        </a:lnSpc>
                        <a:spcAft>
                          <a:spcPts val="0"/>
                        </a:spcAft>
                        <a:buFont typeface="Arial" panose="020B0604020202020204" pitchFamily="34" charset="0"/>
                        <a:buChar char="c"/>
                      </a:pPr>
                      <a:r>
                        <a:rPr lang="es-ES" sz="1400" dirty="0">
                          <a:effectLst/>
                        </a:rPr>
                        <a:t>Identificar los caminos de ejecución posibles</a:t>
                      </a:r>
                      <a:endParaRPr lang="es-BO" sz="1400" dirty="0">
                        <a:effectLst/>
                      </a:endParaRPr>
                    </a:p>
                    <a:p>
                      <a:pPr marL="342900" lvl="0" indent="-342900" algn="l">
                        <a:lnSpc>
                          <a:spcPct val="150000"/>
                        </a:lnSpc>
                        <a:spcAft>
                          <a:spcPts val="0"/>
                        </a:spcAft>
                        <a:buFont typeface="Arial" panose="020B0604020202020204" pitchFamily="34" charset="0"/>
                        <a:buChar char="-"/>
                      </a:pPr>
                      <a:r>
                        <a:rPr lang="es-ES" sz="1400" dirty="0">
                          <a:effectLst/>
                        </a:rPr>
                        <a:t>Inicia la historia cuando el usuario general decide visualizar el sistema web</a:t>
                      </a:r>
                      <a:endParaRPr lang="es-BO" sz="1400" dirty="0">
                        <a:effectLst/>
                      </a:endParaRPr>
                    </a:p>
                    <a:p>
                      <a:pPr marL="342900" lvl="0" indent="-342900" algn="l">
                        <a:lnSpc>
                          <a:spcPct val="150000"/>
                        </a:lnSpc>
                        <a:spcAft>
                          <a:spcPts val="0"/>
                        </a:spcAft>
                        <a:buFont typeface="Arial" panose="020B0604020202020204" pitchFamily="34" charset="0"/>
                        <a:buChar char="-"/>
                      </a:pPr>
                      <a:r>
                        <a:rPr lang="es-ES" sz="1400" dirty="0">
                          <a:effectLst/>
                        </a:rPr>
                        <a:t>El modelo seleccionado se encuentra cargando.</a:t>
                      </a:r>
                      <a:endParaRPr lang="es-BO" sz="1400" dirty="0">
                        <a:effectLst/>
                      </a:endParaRPr>
                    </a:p>
                    <a:p>
                      <a:pPr marL="342900" lvl="0" indent="-342900" algn="l">
                        <a:lnSpc>
                          <a:spcPct val="150000"/>
                        </a:lnSpc>
                        <a:spcAft>
                          <a:spcPts val="0"/>
                        </a:spcAft>
                        <a:buFont typeface="Arial" panose="020B0604020202020204" pitchFamily="34" charset="0"/>
                        <a:buChar char="-"/>
                      </a:pPr>
                      <a:r>
                        <a:rPr lang="es-ES" sz="1400" dirty="0">
                          <a:effectLst/>
                        </a:rPr>
                        <a:t>La historia finaliza cuando el usuario desea cambiar de modelo o cuando ya no quiera utilizar el sistema web.</a:t>
                      </a:r>
                      <a:endParaRPr lang="es-BO" sz="1400" dirty="0">
                        <a:effectLst/>
                        <a:latin typeface="Arial" panose="020B0604020202020204" pitchFamily="34" charset="0"/>
                        <a:ea typeface="Calibri" panose="020F0502020204030204" pitchFamily="34" charset="0"/>
                        <a:cs typeface="Times New Roman" panose="02020603050405020304" pitchFamily="18" charset="0"/>
                      </a:endParaRPr>
                    </a:p>
                  </a:txBody>
                  <a:tcPr marL="58231" marR="58231" marT="0" marB="0"/>
                </a:tc>
                <a:tc hMerge="1">
                  <a:txBody>
                    <a:bodyPr/>
                    <a:lstStyle/>
                    <a:p>
                      <a:endParaRPr lang="es-BO"/>
                    </a:p>
                  </a:txBody>
                  <a:tcPr/>
                </a:tc>
                <a:extLst>
                  <a:ext uri="{0D108BD9-81ED-4DB2-BD59-A6C34878D82A}">
                    <a16:rowId xmlns:a16="http://schemas.microsoft.com/office/drawing/2014/main" val="256155049"/>
                  </a:ext>
                </a:extLst>
              </a:tr>
            </a:tbl>
          </a:graphicData>
        </a:graphic>
      </p:graphicFrame>
    </p:spTree>
    <p:extLst>
      <p:ext uri="{BB962C8B-B14F-4D97-AF65-F5344CB8AC3E}">
        <p14:creationId xmlns:p14="http://schemas.microsoft.com/office/powerpoint/2010/main" val="21110439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16013" y="260648"/>
            <a:ext cx="6840537" cy="508000"/>
          </a:xfrm>
        </p:spPr>
        <p:txBody>
          <a:bodyPr/>
          <a:lstStyle/>
          <a:p>
            <a:pPr algn="ctr"/>
            <a:r>
              <a:rPr lang="es-BO" sz="3200" dirty="0"/>
              <a:t>Segunda iteración</a:t>
            </a:r>
          </a:p>
        </p:txBody>
      </p:sp>
      <p:sp>
        <p:nvSpPr>
          <p:cNvPr id="4" name="Rectángulo 3">
            <a:extLst>
              <a:ext uri="{FF2B5EF4-FFF2-40B4-BE49-F238E27FC236}">
                <a16:creationId xmlns:a16="http://schemas.microsoft.com/office/drawing/2014/main" id="{6690914C-A8FF-497F-B864-428326A7FD1F}"/>
              </a:ext>
            </a:extLst>
          </p:cNvPr>
          <p:cNvSpPr/>
          <p:nvPr/>
        </p:nvSpPr>
        <p:spPr>
          <a:xfrm>
            <a:off x="2195736" y="908720"/>
            <a:ext cx="6096000" cy="784830"/>
          </a:xfrm>
          <a:prstGeom prst="rect">
            <a:avLst/>
          </a:prstGeom>
        </p:spPr>
        <p:txBody>
          <a:bodyPr>
            <a:spAutoFit/>
          </a:bodyPr>
          <a:lstStyle/>
          <a:p>
            <a:pPr algn="just">
              <a:lnSpc>
                <a:spcPct val="150000"/>
              </a:lnSpc>
              <a:spcAft>
                <a:spcPts val="0"/>
              </a:spcAft>
            </a:pPr>
            <a:r>
              <a:rPr lang="es-ES" dirty="0">
                <a:latin typeface="Arial" panose="020B0604020202020204" pitchFamily="34" charset="0"/>
                <a:ea typeface="Calibri" panose="020F0502020204030204" pitchFamily="34" charset="0"/>
                <a:cs typeface="Times New Roman" panose="02020603050405020304" pitchFamily="18" charset="0"/>
              </a:rPr>
              <a:t>Historia de usuario : Localización del paciente</a:t>
            </a:r>
            <a:endParaRPr lang="es-BO" dirty="0">
              <a:latin typeface="Arial" panose="020B0604020202020204" pitchFamily="34" charset="0"/>
              <a:ea typeface="Calibri" panose="020F0502020204030204" pitchFamily="34" charset="0"/>
              <a:cs typeface="Times New Roman" panose="02020603050405020304" pitchFamily="18" charset="0"/>
            </a:endParaRPr>
          </a:p>
          <a:p>
            <a:r>
              <a:rPr lang="es-ES" dirty="0">
                <a:latin typeface="Arial" panose="020B0604020202020204" pitchFamily="34" charset="0"/>
                <a:ea typeface="Calibri" panose="020F0502020204030204" pitchFamily="34" charset="0"/>
                <a:cs typeface="Times New Roman" panose="02020603050405020304" pitchFamily="18" charset="0"/>
              </a:rPr>
              <a:t>Tarea : Diseñar soporte para la localización</a:t>
            </a:r>
            <a:endParaRPr lang="es-BO"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59832" y="1693550"/>
            <a:ext cx="3084354" cy="5066316"/>
          </a:xfrm>
          <a:prstGeom prst="rect">
            <a:avLst/>
          </a:prstGeom>
        </p:spPr>
      </p:pic>
    </p:spTree>
    <p:extLst>
      <p:ext uri="{BB962C8B-B14F-4D97-AF65-F5344CB8AC3E}">
        <p14:creationId xmlns:p14="http://schemas.microsoft.com/office/powerpoint/2010/main" val="23959180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41486" y="260648"/>
            <a:ext cx="6840537" cy="508000"/>
          </a:xfrm>
        </p:spPr>
        <p:txBody>
          <a:bodyPr/>
          <a:lstStyle/>
          <a:p>
            <a:pPr algn="ctr"/>
            <a:r>
              <a:rPr lang="es-BO" dirty="0"/>
              <a:t>Tercera iteración</a:t>
            </a:r>
          </a:p>
        </p:txBody>
      </p:sp>
      <p:sp>
        <p:nvSpPr>
          <p:cNvPr id="5" name="Rectángulo 4">
            <a:extLst>
              <a:ext uri="{FF2B5EF4-FFF2-40B4-BE49-F238E27FC236}">
                <a16:creationId xmlns:a16="http://schemas.microsoft.com/office/drawing/2014/main" id="{BE04BF8A-F871-4D05-ACAE-24FDB337AE9E}"/>
              </a:ext>
            </a:extLst>
          </p:cNvPr>
          <p:cNvSpPr/>
          <p:nvPr/>
        </p:nvSpPr>
        <p:spPr>
          <a:xfrm>
            <a:off x="1979712" y="908720"/>
            <a:ext cx="6096000" cy="784830"/>
          </a:xfrm>
          <a:prstGeom prst="rect">
            <a:avLst/>
          </a:prstGeom>
        </p:spPr>
        <p:txBody>
          <a:bodyPr>
            <a:spAutoFit/>
          </a:bodyPr>
          <a:lstStyle/>
          <a:p>
            <a:pPr algn="just">
              <a:lnSpc>
                <a:spcPct val="150000"/>
              </a:lnSpc>
              <a:spcAft>
                <a:spcPts val="0"/>
              </a:spcAft>
            </a:pPr>
            <a:r>
              <a:rPr lang="es-ES" dirty="0">
                <a:latin typeface="Arial" panose="020B0604020202020204" pitchFamily="34" charset="0"/>
                <a:ea typeface="Calibri" panose="020F0502020204030204" pitchFamily="34" charset="0"/>
                <a:cs typeface="Times New Roman" panose="02020603050405020304" pitchFamily="18" charset="0"/>
              </a:rPr>
              <a:t>Historia de usuario : Seguimiento del paciente</a:t>
            </a:r>
            <a:endParaRPr lang="es-BO" dirty="0">
              <a:latin typeface="Arial" panose="020B0604020202020204" pitchFamily="34" charset="0"/>
              <a:ea typeface="Calibri" panose="020F0502020204030204" pitchFamily="34" charset="0"/>
              <a:cs typeface="Times New Roman" panose="02020603050405020304" pitchFamily="18" charset="0"/>
            </a:endParaRPr>
          </a:p>
          <a:p>
            <a:pPr algn="just"/>
            <a:r>
              <a:rPr lang="es-ES" dirty="0">
                <a:latin typeface="Arial" panose="020B0604020202020204" pitchFamily="34" charset="0"/>
                <a:ea typeface="Calibri" panose="020F0502020204030204" pitchFamily="34" charset="0"/>
                <a:cs typeface="Times New Roman" panose="02020603050405020304" pitchFamily="18" charset="0"/>
              </a:rPr>
              <a:t>Tarea : Diseñar interfaz para el seguimiento del paciente</a:t>
            </a:r>
            <a:endParaRPr lang="es-BO" dirty="0"/>
          </a:p>
        </p:txBody>
      </p:sp>
      <p:pic>
        <p:nvPicPr>
          <p:cNvPr id="6" name="Imagen 5">
            <a:extLst>
              <a:ext uri="{FF2B5EF4-FFF2-40B4-BE49-F238E27FC236}">
                <a16:creationId xmlns:a16="http://schemas.microsoft.com/office/drawing/2014/main" id="{FAE938EA-C928-49EF-B1F8-20DD8708A2A0}"/>
              </a:ext>
            </a:extLst>
          </p:cNvPr>
          <p:cNvPicPr/>
          <p:nvPr/>
        </p:nvPicPr>
        <p:blipFill rotWithShape="1">
          <a:blip r:embed="rId2" cstate="print">
            <a:extLst>
              <a:ext uri="{28A0092B-C50C-407E-A947-70E740481C1C}">
                <a14:useLocalDpi xmlns:a14="http://schemas.microsoft.com/office/drawing/2010/main" val="0"/>
              </a:ext>
            </a:extLst>
          </a:blip>
          <a:srcRect t="9302"/>
          <a:stretch/>
        </p:blipFill>
        <p:spPr bwMode="auto">
          <a:xfrm>
            <a:off x="323528" y="2276872"/>
            <a:ext cx="8496944" cy="2808312"/>
          </a:xfrm>
          <a:prstGeom prst="rect">
            <a:avLst/>
          </a:prstGeom>
          <a:noFill/>
          <a:ln>
            <a:noFill/>
          </a:ln>
        </p:spPr>
      </p:pic>
    </p:spTree>
    <p:extLst>
      <p:ext uri="{BB962C8B-B14F-4D97-AF65-F5344CB8AC3E}">
        <p14:creationId xmlns:p14="http://schemas.microsoft.com/office/powerpoint/2010/main" val="13650044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a:xfrm>
            <a:off x="2699792" y="397033"/>
            <a:ext cx="5807075" cy="720725"/>
          </a:xfrm>
          <a:noFill/>
        </p:spPr>
        <p:txBody>
          <a:bodyPr/>
          <a:lstStyle/>
          <a:p>
            <a:pPr eaLnBrk="1" hangingPunct="1"/>
            <a:r>
              <a:rPr lang="en-US" dirty="0" smtClean="0"/>
              <a:t>INTRODUCCIÓN</a:t>
            </a:r>
            <a:endParaRPr lang="uk-UA" dirty="0" smtClean="0"/>
          </a:p>
        </p:txBody>
      </p:sp>
      <p:sp>
        <p:nvSpPr>
          <p:cNvPr id="3075" name="Rectangle 3"/>
          <p:cNvSpPr>
            <a:spLocks noGrp="1" noChangeArrowheads="1"/>
          </p:cNvSpPr>
          <p:nvPr>
            <p:ph type="subTitle" idx="1"/>
          </p:nvPr>
        </p:nvSpPr>
        <p:spPr>
          <a:xfrm>
            <a:off x="3059832" y="2564904"/>
            <a:ext cx="5825430" cy="2088232"/>
          </a:xfrm>
        </p:spPr>
        <p:txBody>
          <a:bodyPr/>
          <a:lstStyle/>
          <a:p>
            <a:pPr algn="just">
              <a:lnSpc>
                <a:spcPct val="80000"/>
              </a:lnSpc>
            </a:pPr>
            <a:r>
              <a:rPr lang="es-ES" sz="2000" dirty="0">
                <a:solidFill>
                  <a:schemeClr val="tx1"/>
                </a:solidFill>
                <a:latin typeface="Arial" panose="020B0604020202020204" pitchFamily="34" charset="0"/>
                <a:cs typeface="Arial" panose="020B0604020202020204" pitchFamily="34" charset="0"/>
              </a:rPr>
              <a:t>Este proyecto consiste en desarrollar una aplicación móvil de localización de pacientes en estado de emergencia, ya que se vio que es necesario por la falta de comunicación entre ambulancias, pacientes y el centro de urgencias.</a:t>
            </a:r>
            <a:endParaRPr lang="es-BO" sz="2000" dirty="0">
              <a:solidFill>
                <a:schemeClr val="tx1"/>
              </a:solidFill>
              <a:latin typeface="Arial" panose="020B0604020202020204" pitchFamily="34" charset="0"/>
              <a:cs typeface="Arial" panose="020B0604020202020204" pitchFamily="34" charset="0"/>
            </a:endParaRPr>
          </a:p>
          <a:p>
            <a:pPr algn="just" eaLnBrk="1" hangingPunct="1">
              <a:lnSpc>
                <a:spcPct val="80000"/>
              </a:lnSpc>
            </a:pPr>
            <a:endParaRPr lang="uk-UA" sz="2000" dirty="0" smtClean="0"/>
          </a:p>
        </p:txBody>
      </p:sp>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02811" y="147185"/>
            <a:ext cx="1008112" cy="1006096"/>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16013" y="404664"/>
            <a:ext cx="6840537" cy="508000"/>
          </a:xfrm>
        </p:spPr>
        <p:txBody>
          <a:bodyPr/>
          <a:lstStyle/>
          <a:p>
            <a:pPr algn="ctr"/>
            <a:r>
              <a:rPr lang="es-BO" sz="3200" dirty="0"/>
              <a:t>PRUEBAS DEL SOFTWARE</a:t>
            </a:r>
          </a:p>
        </p:txBody>
      </p:sp>
      <p:graphicFrame>
        <p:nvGraphicFramePr>
          <p:cNvPr id="4" name="Tabla 3">
            <a:extLst>
              <a:ext uri="{FF2B5EF4-FFF2-40B4-BE49-F238E27FC236}">
                <a16:creationId xmlns:a16="http://schemas.microsoft.com/office/drawing/2014/main" id="{4F70ED82-42A1-477C-9D4D-F35885706F6C}"/>
              </a:ext>
            </a:extLst>
          </p:cNvPr>
          <p:cNvGraphicFramePr>
            <a:graphicFrameLocks noGrp="1"/>
          </p:cNvGraphicFramePr>
          <p:nvPr>
            <p:extLst>
              <p:ext uri="{D42A27DB-BD31-4B8C-83A1-F6EECF244321}">
                <p14:modId xmlns:p14="http://schemas.microsoft.com/office/powerpoint/2010/main" val="3374851173"/>
              </p:ext>
            </p:extLst>
          </p:nvPr>
        </p:nvGraphicFramePr>
        <p:xfrm>
          <a:off x="541654" y="1700808"/>
          <a:ext cx="7989253" cy="3200400"/>
        </p:xfrm>
        <a:graphic>
          <a:graphicData uri="http://schemas.openxmlformats.org/drawingml/2006/table">
            <a:tbl>
              <a:tblPr firstRow="1" firstCol="1" bandRow="1">
                <a:tableStyleId>{00A15C55-8517-42AA-B614-E9B94910E393}</a:tableStyleId>
              </a:tblPr>
              <a:tblGrid>
                <a:gridCol w="1735841">
                  <a:extLst>
                    <a:ext uri="{9D8B030D-6E8A-4147-A177-3AD203B41FA5}">
                      <a16:colId xmlns:a16="http://schemas.microsoft.com/office/drawing/2014/main" val="860664815"/>
                    </a:ext>
                  </a:extLst>
                </a:gridCol>
                <a:gridCol w="6253412">
                  <a:extLst>
                    <a:ext uri="{9D8B030D-6E8A-4147-A177-3AD203B41FA5}">
                      <a16:colId xmlns:a16="http://schemas.microsoft.com/office/drawing/2014/main" val="2506685069"/>
                    </a:ext>
                  </a:extLst>
                </a:gridCol>
              </a:tblGrid>
              <a:tr h="381406">
                <a:tc>
                  <a:txBody>
                    <a:bodyPr/>
                    <a:lstStyle/>
                    <a:p>
                      <a:pPr algn="just">
                        <a:lnSpc>
                          <a:spcPct val="150000"/>
                        </a:lnSpc>
                        <a:spcAft>
                          <a:spcPts val="0"/>
                        </a:spcAft>
                      </a:pPr>
                      <a:r>
                        <a:rPr lang="es-ES" sz="2000" dirty="0">
                          <a:effectLst/>
                        </a:rPr>
                        <a:t>TC</a:t>
                      </a:r>
                      <a:endParaRPr lang="es-BO"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0"/>
                        </a:spcAft>
                      </a:pPr>
                      <a:r>
                        <a:rPr lang="es-ES" sz="2000" dirty="0">
                          <a:effectLst/>
                        </a:rPr>
                        <a:t>002</a:t>
                      </a:r>
                      <a:endParaRPr lang="es-BO"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002426912"/>
                  </a:ext>
                </a:extLst>
              </a:tr>
              <a:tr h="381406">
                <a:tc>
                  <a:txBody>
                    <a:bodyPr/>
                    <a:lstStyle/>
                    <a:p>
                      <a:pPr algn="just">
                        <a:lnSpc>
                          <a:spcPct val="150000"/>
                        </a:lnSpc>
                        <a:spcAft>
                          <a:spcPts val="0"/>
                        </a:spcAft>
                      </a:pPr>
                      <a:r>
                        <a:rPr lang="es-ES" sz="2000">
                          <a:effectLst/>
                        </a:rPr>
                        <a:t>Nombre</a:t>
                      </a:r>
                      <a:endParaRPr lang="es-BO"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0"/>
                        </a:spcAft>
                      </a:pPr>
                      <a:r>
                        <a:rPr lang="es-ES" sz="2000">
                          <a:effectLst/>
                        </a:rPr>
                        <a:t>Localización del paciente</a:t>
                      </a:r>
                      <a:endParaRPr lang="es-BO"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762731299"/>
                  </a:ext>
                </a:extLst>
              </a:tr>
              <a:tr h="814176">
                <a:tc>
                  <a:txBody>
                    <a:bodyPr/>
                    <a:lstStyle/>
                    <a:p>
                      <a:pPr algn="just">
                        <a:lnSpc>
                          <a:spcPct val="150000"/>
                        </a:lnSpc>
                        <a:spcAft>
                          <a:spcPts val="0"/>
                        </a:spcAft>
                      </a:pPr>
                      <a:r>
                        <a:rPr lang="es-ES" sz="2000">
                          <a:effectLst/>
                        </a:rPr>
                        <a:t>Resultado</a:t>
                      </a:r>
                      <a:endParaRPr lang="es-BO" sz="2000">
                        <a:effectLst/>
                      </a:endParaRPr>
                    </a:p>
                    <a:p>
                      <a:pPr algn="just">
                        <a:lnSpc>
                          <a:spcPct val="150000"/>
                        </a:lnSpc>
                        <a:spcAft>
                          <a:spcPts val="0"/>
                        </a:spcAft>
                      </a:pPr>
                      <a:r>
                        <a:rPr lang="es-ES" sz="2000">
                          <a:effectLst/>
                        </a:rPr>
                        <a:t>Esperados</a:t>
                      </a:r>
                      <a:endParaRPr lang="es-BO"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0"/>
                        </a:spcAft>
                      </a:pPr>
                      <a:r>
                        <a:rPr lang="es-ES" sz="2000">
                          <a:effectLst/>
                        </a:rPr>
                        <a:t>El paciente tiene que ser localizado de manera rápida al encontrarse en estado de emergencia.</a:t>
                      </a:r>
                      <a:endParaRPr lang="es-BO"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3154843489"/>
                  </a:ext>
                </a:extLst>
              </a:tr>
              <a:tr h="814176">
                <a:tc>
                  <a:txBody>
                    <a:bodyPr/>
                    <a:lstStyle/>
                    <a:p>
                      <a:pPr algn="just">
                        <a:lnSpc>
                          <a:spcPct val="150000"/>
                        </a:lnSpc>
                        <a:spcAft>
                          <a:spcPts val="0"/>
                        </a:spcAft>
                      </a:pPr>
                      <a:r>
                        <a:rPr lang="es-ES" sz="2000">
                          <a:effectLst/>
                        </a:rPr>
                        <a:t>Resultados </a:t>
                      </a:r>
                      <a:endParaRPr lang="es-BO" sz="2000">
                        <a:effectLst/>
                      </a:endParaRPr>
                    </a:p>
                    <a:p>
                      <a:pPr algn="just">
                        <a:lnSpc>
                          <a:spcPct val="150000"/>
                        </a:lnSpc>
                        <a:spcAft>
                          <a:spcPts val="0"/>
                        </a:spcAft>
                      </a:pPr>
                      <a:r>
                        <a:rPr lang="es-ES" sz="2000">
                          <a:effectLst/>
                        </a:rPr>
                        <a:t>Obtenidos</a:t>
                      </a:r>
                      <a:endParaRPr lang="es-BO"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0"/>
                        </a:spcAft>
                      </a:pPr>
                      <a:r>
                        <a:rPr lang="es-ES" sz="2000">
                          <a:effectLst/>
                        </a:rPr>
                        <a:t>El paciente fue localizado de manera eficiente por el GPS.</a:t>
                      </a:r>
                      <a:endParaRPr lang="es-BO"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2614510801"/>
                  </a:ext>
                </a:extLst>
              </a:tr>
              <a:tr h="381406">
                <a:tc>
                  <a:txBody>
                    <a:bodyPr/>
                    <a:lstStyle/>
                    <a:p>
                      <a:pPr algn="just">
                        <a:lnSpc>
                          <a:spcPct val="150000"/>
                        </a:lnSpc>
                        <a:spcAft>
                          <a:spcPts val="0"/>
                        </a:spcAft>
                      </a:pPr>
                      <a:r>
                        <a:rPr lang="es-ES" sz="2000">
                          <a:effectLst/>
                        </a:rPr>
                        <a:t>Estado</a:t>
                      </a:r>
                      <a:endParaRPr lang="es-BO" sz="200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tc>
                  <a:txBody>
                    <a:bodyPr/>
                    <a:lstStyle/>
                    <a:p>
                      <a:pPr algn="just">
                        <a:lnSpc>
                          <a:spcPct val="150000"/>
                        </a:lnSpc>
                        <a:spcAft>
                          <a:spcPts val="0"/>
                        </a:spcAft>
                      </a:pPr>
                      <a:r>
                        <a:rPr lang="es-ES" sz="2000" dirty="0">
                          <a:effectLst/>
                        </a:rPr>
                        <a:t>APROBADO</a:t>
                      </a:r>
                      <a:endParaRPr lang="es-BO" sz="2000" dirty="0">
                        <a:effectLst/>
                        <a:latin typeface="Arial" panose="020B0604020202020204" pitchFamily="34" charset="0"/>
                        <a:ea typeface="Calibri" panose="020F0502020204030204" pitchFamily="34" charset="0"/>
                        <a:cs typeface="Arial" panose="020B0604020202020204" pitchFamily="34" charset="0"/>
                      </a:endParaRPr>
                    </a:p>
                  </a:txBody>
                  <a:tcPr marL="68580" marR="68580" marT="0" marB="0"/>
                </a:tc>
                <a:extLst>
                  <a:ext uri="{0D108BD9-81ED-4DB2-BD59-A6C34878D82A}">
                    <a16:rowId xmlns:a16="http://schemas.microsoft.com/office/drawing/2014/main" val="1390800876"/>
                  </a:ext>
                </a:extLst>
              </a:tr>
            </a:tbl>
          </a:graphicData>
        </a:graphic>
      </p:graphicFrame>
    </p:spTree>
    <p:extLst>
      <p:ext uri="{BB962C8B-B14F-4D97-AF65-F5344CB8AC3E}">
        <p14:creationId xmlns:p14="http://schemas.microsoft.com/office/powerpoint/2010/main" val="418166488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124069" y="332656"/>
            <a:ext cx="6840537" cy="508000"/>
          </a:xfrm>
        </p:spPr>
        <p:txBody>
          <a:bodyPr/>
          <a:lstStyle/>
          <a:p>
            <a:pPr algn="ctr"/>
            <a:r>
              <a:rPr lang="es-BO" dirty="0"/>
              <a:t>Pruebas funcionales</a:t>
            </a:r>
          </a:p>
        </p:txBody>
      </p:sp>
      <p:sp>
        <p:nvSpPr>
          <p:cNvPr id="4" name="Marcador de contenido 2">
            <a:extLst>
              <a:ext uri="{FF2B5EF4-FFF2-40B4-BE49-F238E27FC236}">
                <a16:creationId xmlns:a16="http://schemas.microsoft.com/office/drawing/2014/main" id="{16D657BC-41E3-472E-8B95-E96E66FE2C8F}"/>
              </a:ext>
            </a:extLst>
          </p:cNvPr>
          <p:cNvSpPr>
            <a:spLocks noGrp="1"/>
          </p:cNvSpPr>
          <p:nvPr>
            <p:ph idx="1"/>
          </p:nvPr>
        </p:nvSpPr>
        <p:spPr>
          <a:xfrm>
            <a:off x="403877" y="1196752"/>
            <a:ext cx="8280920" cy="1728192"/>
          </a:xfrm>
        </p:spPr>
        <p:txBody>
          <a:bodyPr>
            <a:normAutofit/>
          </a:bodyPr>
          <a:lstStyle/>
          <a:p>
            <a:r>
              <a:rPr lang="es-ES" sz="2000" dirty="0"/>
              <a:t>Módulo seguimiento del paciente</a:t>
            </a:r>
            <a:endParaRPr lang="es-BO" sz="2000" dirty="0"/>
          </a:p>
          <a:p>
            <a:pPr marL="0" indent="0" algn="just">
              <a:buNone/>
            </a:pPr>
            <a:r>
              <a:rPr lang="es-ES" sz="2000" dirty="0"/>
              <a:t>Se puede observar que para poder continuar con el seguimiento del paciente se necesita llenar los campos de descripción del paciente del formulario para que esa información que es importante sea guardada.</a:t>
            </a:r>
            <a:endParaRPr lang="es-BO" sz="2000" dirty="0"/>
          </a:p>
        </p:txBody>
      </p:sp>
      <p:pic>
        <p:nvPicPr>
          <p:cNvPr id="5" name="Imagen 4">
            <a:extLst>
              <a:ext uri="{FF2B5EF4-FFF2-40B4-BE49-F238E27FC236}">
                <a16:creationId xmlns:a16="http://schemas.microsoft.com/office/drawing/2014/main" id="{63F726D4-4772-4A94-9A3D-0D2316FBDF30}"/>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9790" y="2852936"/>
            <a:ext cx="7344816" cy="3024336"/>
          </a:xfrm>
          <a:prstGeom prst="rect">
            <a:avLst/>
          </a:prstGeom>
          <a:noFill/>
          <a:ln>
            <a:noFill/>
          </a:ln>
        </p:spPr>
      </p:pic>
    </p:spTree>
    <p:extLst>
      <p:ext uri="{BB962C8B-B14F-4D97-AF65-F5344CB8AC3E}">
        <p14:creationId xmlns:p14="http://schemas.microsoft.com/office/powerpoint/2010/main" val="3892048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BO" sz="3200" dirty="0"/>
              <a:t>ESTIMACIÓN DE COSTOS</a:t>
            </a:r>
          </a:p>
        </p:txBody>
      </p:sp>
      <p:sp>
        <p:nvSpPr>
          <p:cNvPr id="4" name="Marcador de contenido 2">
            <a:extLst>
              <a:ext uri="{FF2B5EF4-FFF2-40B4-BE49-F238E27FC236}">
                <a16:creationId xmlns:a16="http://schemas.microsoft.com/office/drawing/2014/main" id="{D5B3123A-31CF-4EE5-942B-D7147C5BE881}"/>
              </a:ext>
            </a:extLst>
          </p:cNvPr>
          <p:cNvSpPr>
            <a:spLocks noGrp="1"/>
          </p:cNvSpPr>
          <p:nvPr>
            <p:ph idx="1"/>
          </p:nvPr>
        </p:nvSpPr>
        <p:spPr>
          <a:xfrm>
            <a:off x="395821" y="1484784"/>
            <a:ext cx="8280920" cy="2808312"/>
          </a:xfrm>
        </p:spPr>
        <p:txBody>
          <a:bodyPr>
            <a:normAutofit fontScale="92500" lnSpcReduction="20000"/>
          </a:bodyPr>
          <a:lstStyle/>
          <a:p>
            <a:pPr algn="just"/>
            <a:r>
              <a:rPr lang="es-ES" sz="2000" dirty="0">
                <a:latin typeface="Arial" panose="020B0604020202020204" pitchFamily="34" charset="0"/>
                <a:cs typeface="Arial" panose="020B0604020202020204" pitchFamily="34" charset="0"/>
              </a:rPr>
              <a:t>El cálculo de costo de software mediante depreciaciones, gastos operarios y puntos por función se llegó a un resultado del software, siendo así que un desarrollador novato llegue a terminar todo lo que es el software.  A continuación, se muestra el resultado que se obtuvo como el costo del software desarrollado.</a:t>
            </a:r>
            <a:endParaRPr lang="es-BO" sz="2000" dirty="0">
              <a:latin typeface="Arial" panose="020B0604020202020204" pitchFamily="34" charset="0"/>
              <a:cs typeface="Arial" panose="020B0604020202020204" pitchFamily="34" charset="0"/>
            </a:endParaRPr>
          </a:p>
          <a:p>
            <a:endParaRPr lang="es-BO" sz="2000" dirty="0">
              <a:latin typeface="Arial" panose="020B0604020202020204" pitchFamily="34" charset="0"/>
              <a:cs typeface="Arial" panose="020B0604020202020204" pitchFamily="34" charset="0"/>
            </a:endParaRPr>
          </a:p>
          <a:p>
            <a:r>
              <a:rPr lang="es-ES" sz="2000" dirty="0">
                <a:latin typeface="Arial" panose="020B0604020202020204" pitchFamily="34" charset="0"/>
                <a:cs typeface="Arial" panose="020B0604020202020204" pitchFamily="34" charset="0"/>
              </a:rPr>
              <a:t>El costo del software tendría un precio de: 30,484 Bs./4,386 $</a:t>
            </a:r>
            <a:r>
              <a:rPr lang="es-ES" sz="2000" dirty="0" err="1">
                <a:latin typeface="Arial" panose="020B0604020202020204" pitchFamily="34" charset="0"/>
                <a:cs typeface="Arial" panose="020B0604020202020204" pitchFamily="34" charset="0"/>
              </a:rPr>
              <a:t>us</a:t>
            </a:r>
            <a:endParaRPr lang="es-BO" sz="2000" dirty="0">
              <a:latin typeface="Arial" panose="020B0604020202020204" pitchFamily="34" charset="0"/>
              <a:cs typeface="Arial" panose="020B0604020202020204" pitchFamily="34" charset="0"/>
            </a:endParaRPr>
          </a:p>
          <a:p>
            <a:pPr marL="0" indent="0">
              <a:buNone/>
            </a:pPr>
            <a:r>
              <a:rPr lang="es-ES" dirty="0"/>
              <a:t/>
            </a:r>
            <a:br>
              <a:rPr lang="es-ES" dirty="0"/>
            </a:br>
            <a:endParaRPr lang="es-BO" dirty="0"/>
          </a:p>
        </p:txBody>
      </p:sp>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27784" y="3600006"/>
            <a:ext cx="3981822" cy="2241197"/>
          </a:xfrm>
          <a:prstGeom prst="rect">
            <a:avLst/>
          </a:prstGeom>
        </p:spPr>
      </p:pic>
    </p:spTree>
    <p:extLst>
      <p:ext uri="{BB962C8B-B14F-4D97-AF65-F5344CB8AC3E}">
        <p14:creationId xmlns:p14="http://schemas.microsoft.com/office/powerpoint/2010/main" val="304613337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892E4C0-4A11-47C3-A647-318E47B7EF44}"/>
              </a:ext>
            </a:extLst>
          </p:cNvPr>
          <p:cNvSpPr>
            <a:spLocks noGrp="1"/>
          </p:cNvSpPr>
          <p:nvPr>
            <p:ph type="title"/>
          </p:nvPr>
        </p:nvSpPr>
        <p:spPr>
          <a:xfrm>
            <a:off x="1043608" y="1772816"/>
            <a:ext cx="7272808" cy="2520280"/>
          </a:xfrm>
        </p:spPr>
        <p:txBody>
          <a:bodyPr>
            <a:noAutofit/>
          </a:bodyPr>
          <a:lstStyle/>
          <a:p>
            <a:pPr algn="ctr"/>
            <a:r>
              <a:rPr lang="es-BO" sz="8000" dirty="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latin typeface="Arial" panose="020B0604020202020204" pitchFamily="34" charset="0"/>
                <a:cs typeface="Arial" panose="020B0604020202020204" pitchFamily="34" charset="0"/>
              </a:rPr>
              <a:t>Demostración del proyecto</a:t>
            </a:r>
          </a:p>
        </p:txBody>
      </p:sp>
    </p:spTree>
    <p:extLst>
      <p:ext uri="{BB962C8B-B14F-4D97-AF65-F5344CB8AC3E}">
        <p14:creationId xmlns:p14="http://schemas.microsoft.com/office/powerpoint/2010/main" val="129910306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BO" sz="3200" dirty="0"/>
              <a:t>CONCLUSIONES</a:t>
            </a:r>
          </a:p>
        </p:txBody>
      </p:sp>
      <p:sp>
        <p:nvSpPr>
          <p:cNvPr id="4" name="Marcador de contenido 2">
            <a:extLst>
              <a:ext uri="{FF2B5EF4-FFF2-40B4-BE49-F238E27FC236}">
                <a16:creationId xmlns:a16="http://schemas.microsoft.com/office/drawing/2014/main" id="{D8427F58-FBCA-4F0E-ABDE-39D6B12CCFC4}"/>
              </a:ext>
            </a:extLst>
          </p:cNvPr>
          <p:cNvSpPr>
            <a:spLocks noGrp="1"/>
          </p:cNvSpPr>
          <p:nvPr>
            <p:ph idx="1"/>
          </p:nvPr>
        </p:nvSpPr>
        <p:spPr>
          <a:xfrm>
            <a:off x="395537" y="1556792"/>
            <a:ext cx="8280920" cy="4536504"/>
          </a:xfrm>
        </p:spPr>
        <p:txBody>
          <a:bodyPr>
            <a:normAutofit/>
          </a:bodyPr>
          <a:lstStyle/>
          <a:p>
            <a:pPr algn="just"/>
            <a:r>
              <a:rPr lang="es-ES" sz="2000" dirty="0">
                <a:latin typeface="Arial" panose="020B0604020202020204" pitchFamily="34" charset="0"/>
                <a:cs typeface="Arial" panose="020B0604020202020204" pitchFamily="34" charset="0"/>
              </a:rPr>
              <a:t>Se realizo un análisis diminutivo sobre el sistema de emergencia que se maneja en el departamento, para así encontrar una respuesta hacia la situación que viven los pacientes cuando se encuentran en un estado de emergencia.</a:t>
            </a:r>
          </a:p>
          <a:p>
            <a:pPr algn="just"/>
            <a:r>
              <a:rPr lang="es-ES" sz="2000" dirty="0">
                <a:latin typeface="Arial" panose="020B0604020202020204" pitchFamily="34" charset="0"/>
                <a:cs typeface="Arial" panose="020B0604020202020204" pitchFamily="34" charset="0"/>
              </a:rPr>
              <a:t>Se elegio la metodología XP ya que esta se basa en interactuar con el beneficiario y así poder encontrar las respectivas historias de usuario e iteraciones que tiene el sistema, y </a:t>
            </a:r>
            <a:r>
              <a:rPr lang="es-ES" sz="2000" dirty="0" smtClean="0">
                <a:latin typeface="Arial" panose="020B0604020202020204" pitchFamily="34" charset="0"/>
                <a:cs typeface="Arial" panose="020B0604020202020204" pitchFamily="34" charset="0"/>
              </a:rPr>
              <a:t>se </a:t>
            </a:r>
            <a:r>
              <a:rPr lang="es-ES" sz="2000" dirty="0">
                <a:latin typeface="Arial" panose="020B0604020202020204" pitchFamily="34" charset="0"/>
                <a:cs typeface="Arial" panose="020B0604020202020204" pitchFamily="34" charset="0"/>
              </a:rPr>
              <a:t>sienta cómodo con el producto final.</a:t>
            </a:r>
          </a:p>
          <a:p>
            <a:pPr algn="just"/>
            <a:r>
              <a:rPr lang="es-ES" sz="2000" dirty="0">
                <a:latin typeface="Arial" panose="020B0604020202020204" pitchFamily="34" charset="0"/>
                <a:cs typeface="Arial" panose="020B0604020202020204" pitchFamily="34" charset="0"/>
              </a:rPr>
              <a:t>Para el desarrollo de los módulos fue de bastante tiempo ya que la complejidad de algunos de ellos fue un poco difícil, sin embargo, todo se realizó de acuerdo con la planificación que teníamos con la metodología que ayudo bastante.</a:t>
            </a:r>
            <a:endParaRPr lang="es-BO"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5466434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BO" dirty="0"/>
              <a:t>RECOMENDACIONES</a:t>
            </a:r>
          </a:p>
        </p:txBody>
      </p:sp>
      <p:sp>
        <p:nvSpPr>
          <p:cNvPr id="6" name="Marcador de contenido 2">
            <a:extLst>
              <a:ext uri="{FF2B5EF4-FFF2-40B4-BE49-F238E27FC236}">
                <a16:creationId xmlns:a16="http://schemas.microsoft.com/office/drawing/2014/main" id="{DC3B3E34-FA08-4D87-8186-AC0415D2833B}"/>
              </a:ext>
            </a:extLst>
          </p:cNvPr>
          <p:cNvSpPr>
            <a:spLocks noGrp="1"/>
          </p:cNvSpPr>
          <p:nvPr>
            <p:ph idx="1"/>
          </p:nvPr>
        </p:nvSpPr>
        <p:spPr>
          <a:xfrm>
            <a:off x="395537" y="1556792"/>
            <a:ext cx="8136904" cy="3888432"/>
          </a:xfrm>
        </p:spPr>
        <p:txBody>
          <a:bodyPr/>
          <a:lstStyle/>
          <a:p>
            <a:pPr marL="0" indent="0" algn="just">
              <a:buNone/>
            </a:pPr>
            <a:r>
              <a:rPr lang="es-ES" sz="2000" b="1" dirty="0">
                <a:latin typeface="Arial" panose="020B0604020202020204" pitchFamily="34" charset="0"/>
                <a:cs typeface="Arial" panose="020B0604020202020204" pitchFamily="34" charset="0"/>
              </a:rPr>
              <a:t>Recomendaciones al proyecto</a:t>
            </a:r>
            <a:endParaRPr lang="es-BO" sz="2000" dirty="0">
              <a:latin typeface="Arial" panose="020B0604020202020204" pitchFamily="34" charset="0"/>
              <a:cs typeface="Arial" panose="020B0604020202020204" pitchFamily="34" charset="0"/>
            </a:endParaRPr>
          </a:p>
          <a:p>
            <a:pPr lvl="0" algn="just"/>
            <a:r>
              <a:rPr lang="es-ES" sz="2000" dirty="0">
                <a:latin typeface="Arial" panose="020B0604020202020204" pitchFamily="34" charset="0"/>
                <a:cs typeface="Arial" panose="020B0604020202020204" pitchFamily="34" charset="0"/>
              </a:rPr>
              <a:t>Se recomienda realizar la telemedicina para el servicio de paramédico y médico en la situación de estado de emergencia.</a:t>
            </a:r>
          </a:p>
          <a:p>
            <a:pPr marL="0" indent="0" algn="just">
              <a:buNone/>
            </a:pPr>
            <a:r>
              <a:rPr lang="es-ES" sz="2000" b="1" dirty="0">
                <a:latin typeface="Arial" panose="020B0604020202020204" pitchFamily="34" charset="0"/>
                <a:cs typeface="Arial" panose="020B0604020202020204" pitchFamily="34" charset="0"/>
              </a:rPr>
              <a:t>Recomendaciones al sistema</a:t>
            </a:r>
            <a:endParaRPr lang="es-BO" sz="2000" dirty="0">
              <a:latin typeface="Arial" panose="020B0604020202020204" pitchFamily="34" charset="0"/>
              <a:cs typeface="Arial" panose="020B0604020202020204" pitchFamily="34" charset="0"/>
            </a:endParaRPr>
          </a:p>
          <a:p>
            <a:pPr lvl="0" algn="just"/>
            <a:r>
              <a:rPr lang="es-ES" sz="2000" dirty="0">
                <a:latin typeface="Arial" panose="020B0604020202020204" pitchFamily="34" charset="0"/>
                <a:cs typeface="Arial" panose="020B0604020202020204" pitchFamily="34" charset="0"/>
              </a:rPr>
              <a:t>Se recomienda que el usuario pueda tener una parte de notificaciones para que pueda tomar sus medicamentos correspondidos.</a:t>
            </a:r>
            <a:endParaRPr lang="es-BO" sz="2000" dirty="0">
              <a:latin typeface="Arial" panose="020B0604020202020204" pitchFamily="34" charset="0"/>
              <a:cs typeface="Arial" panose="020B0604020202020204" pitchFamily="34" charset="0"/>
            </a:endParaRPr>
          </a:p>
          <a:p>
            <a:pPr lvl="0"/>
            <a:endParaRPr lang="es-BO" dirty="0"/>
          </a:p>
          <a:p>
            <a:endParaRPr lang="es-BO" dirty="0"/>
          </a:p>
        </p:txBody>
      </p:sp>
    </p:spTree>
    <p:extLst>
      <p:ext uri="{BB962C8B-B14F-4D97-AF65-F5344CB8AC3E}">
        <p14:creationId xmlns:p14="http://schemas.microsoft.com/office/powerpoint/2010/main" val="20035567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err="1">
                <a:solidFill>
                  <a:schemeClr val="accent6">
                    <a:lumMod val="75000"/>
                  </a:schemeClr>
                </a:solidFill>
              </a:rPr>
              <a:t>Reflexión</a:t>
            </a:r>
            <a:endParaRPr lang="es-BO" dirty="0"/>
          </a:p>
        </p:txBody>
      </p:sp>
      <p:pic>
        <p:nvPicPr>
          <p:cNvPr id="4" name="Picture 2" descr="La imagen puede contener: texto que dice &quot;El día que comprendas lo que llegamos a ver y hacer en una ambulancia vas a darte cuenta de que si te pido PASO en un SEMÁFORO es por algo. (Alguien compartirá) ???? Gracias&quot;"/>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23061" b="3761"/>
          <a:stretch/>
        </p:blipFill>
        <p:spPr bwMode="auto">
          <a:xfrm>
            <a:off x="2195736" y="2368323"/>
            <a:ext cx="4248472" cy="4474627"/>
          </a:xfrm>
          <a:prstGeom prst="rect">
            <a:avLst/>
          </a:prstGeom>
          <a:noFill/>
          <a:extLst>
            <a:ext uri="{909E8E84-426E-40DD-AFC4-6F175D3DCCD1}">
              <a14:hiddenFill xmlns:a14="http://schemas.microsoft.com/office/drawing/2010/main">
                <a:solidFill>
                  <a:srgbClr val="FFFFFF"/>
                </a:solidFill>
              </a14:hiddenFill>
            </a:ext>
          </a:extLst>
        </p:spPr>
      </p:pic>
      <p:sp>
        <p:nvSpPr>
          <p:cNvPr id="5" name="Marcador de contenido 2">
            <a:extLst>
              <a:ext uri="{FF2B5EF4-FFF2-40B4-BE49-F238E27FC236}">
                <a16:creationId xmlns:a16="http://schemas.microsoft.com/office/drawing/2014/main" id="{DC3B3E34-FA08-4D87-8186-AC0415D2833B}"/>
              </a:ext>
            </a:extLst>
          </p:cNvPr>
          <p:cNvSpPr txBox="1">
            <a:spLocks/>
          </p:cNvSpPr>
          <p:nvPr/>
        </p:nvSpPr>
        <p:spPr bwMode="auto">
          <a:xfrm>
            <a:off x="395537" y="1539375"/>
            <a:ext cx="8136904" cy="124155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b="1">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r>
              <a:rPr lang="es-ES" sz="1800" kern="0" dirty="0" smtClean="0"/>
              <a:t>El </a:t>
            </a:r>
            <a:r>
              <a:rPr lang="es-ES" sz="1800" kern="0" dirty="0" err="1" smtClean="0"/>
              <a:t>dia</a:t>
            </a:r>
            <a:r>
              <a:rPr lang="es-ES" sz="1800" kern="0" dirty="0" smtClean="0"/>
              <a:t> que comprendas lo que llegamos a ver y hacer en una ambulancia vas a darte cuenta de que si te pido PASO en un SEMÁFORO es por algo…</a:t>
            </a:r>
            <a:endParaRPr lang="es-BO" sz="1800" kern="0" dirty="0" smtClean="0"/>
          </a:p>
          <a:p>
            <a:endParaRPr lang="es-BO" kern="0" dirty="0"/>
          </a:p>
        </p:txBody>
      </p:sp>
    </p:spTree>
    <p:extLst>
      <p:ext uri="{BB962C8B-B14F-4D97-AF65-F5344CB8AC3E}">
        <p14:creationId xmlns:p14="http://schemas.microsoft.com/office/powerpoint/2010/main" val="404651217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2"/>
        </a:solidFill>
        <a:effectLst/>
      </p:bgPr>
    </p:bg>
    <p:spTree>
      <p:nvGrpSpPr>
        <p:cNvPr id="1" name=""/>
        <p:cNvGrpSpPr/>
        <p:nvPr/>
      </p:nvGrpSpPr>
      <p:grpSpPr>
        <a:xfrm>
          <a:off x="0" y="0"/>
          <a:ext cx="0" cy="0"/>
          <a:chOff x="0" y="0"/>
          <a:chExt cx="0" cy="0"/>
        </a:xfrm>
      </p:grpSpPr>
      <p:pic>
        <p:nvPicPr>
          <p:cNvPr id="2" name="Imagen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08895" y="3356992"/>
            <a:ext cx="3501008" cy="3501008"/>
          </a:xfrm>
          <a:prstGeom prst="rect">
            <a:avLst/>
          </a:prstGeom>
        </p:spPr>
      </p:pic>
      <p:sp>
        <p:nvSpPr>
          <p:cNvPr id="3" name="CuadroTexto 2"/>
          <p:cNvSpPr txBox="1"/>
          <p:nvPr/>
        </p:nvSpPr>
        <p:spPr>
          <a:xfrm>
            <a:off x="323528" y="1556792"/>
            <a:ext cx="8280920" cy="2062103"/>
          </a:xfrm>
          <a:prstGeom prst="rect">
            <a:avLst/>
          </a:prstGeom>
          <a:noFill/>
        </p:spPr>
        <p:txBody>
          <a:bodyPr wrap="square" rtlCol="0">
            <a:spAutoFit/>
          </a:bodyPr>
          <a:lstStyle/>
          <a:p>
            <a:pPr algn="ctr"/>
            <a:r>
              <a:rPr lang="es-ES" sz="4800" dirty="0" smtClean="0">
                <a:solidFill>
                  <a:schemeClr val="bg1"/>
                </a:solidFill>
              </a:rPr>
              <a:t>GRACIAS POR SU ATENCIÓN</a:t>
            </a:r>
          </a:p>
          <a:p>
            <a:pPr algn="ctr"/>
            <a:endParaRPr lang="es-ES" sz="3200" dirty="0" smtClean="0">
              <a:solidFill>
                <a:schemeClr val="bg1"/>
              </a:solidFill>
            </a:endParaRPr>
          </a:p>
        </p:txBody>
      </p:sp>
    </p:spTree>
    <p:extLst>
      <p:ext uri="{BB962C8B-B14F-4D97-AF65-F5344CB8AC3E}">
        <p14:creationId xmlns:p14="http://schemas.microsoft.com/office/powerpoint/2010/main" val="366455927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1043608" y="116632"/>
            <a:ext cx="7200974" cy="936079"/>
          </a:xfrm>
        </p:spPr>
        <p:txBody>
          <a:bodyPr/>
          <a:lstStyle/>
          <a:p>
            <a:pPr eaLnBrk="1" hangingPunct="1"/>
            <a:r>
              <a:rPr lang="en-US" sz="3200" dirty="0" smtClean="0"/>
              <a:t>IDENTIFICACIÓN DEL PROBLEMA</a:t>
            </a:r>
            <a:endParaRPr lang="uk-UA" sz="3200" dirty="0" smtClean="0"/>
          </a:p>
        </p:txBody>
      </p:sp>
      <p:pic>
        <p:nvPicPr>
          <p:cNvPr id="6" name="Imagen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520" y="2024207"/>
            <a:ext cx="3456384" cy="151917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7" name="Imagen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4509120"/>
            <a:ext cx="3456384" cy="161975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8" name="Imagen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28106" y="1988912"/>
            <a:ext cx="3554786" cy="158976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9" name="Imagen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427984" y="4509120"/>
            <a:ext cx="3539573" cy="151216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n-US" dirty="0">
                <a:solidFill>
                  <a:schemeClr val="accent6">
                    <a:lumMod val="75000"/>
                  </a:schemeClr>
                </a:solidFill>
              </a:rPr>
              <a:t>OBJETO DE ESTUDIO</a:t>
            </a:r>
            <a:endParaRPr lang="es-BO" dirty="0"/>
          </a:p>
        </p:txBody>
      </p:sp>
      <p:sp>
        <p:nvSpPr>
          <p:cNvPr id="3" name="Marcador de contenido 2"/>
          <p:cNvSpPr>
            <a:spLocks noGrp="1"/>
          </p:cNvSpPr>
          <p:nvPr>
            <p:ph idx="1"/>
          </p:nvPr>
        </p:nvSpPr>
        <p:spPr>
          <a:xfrm>
            <a:off x="1116013" y="1412875"/>
            <a:ext cx="7632451" cy="2880221"/>
          </a:xfrm>
        </p:spPr>
        <p:txBody>
          <a:bodyPr/>
          <a:lstStyle/>
          <a:p>
            <a:pPr algn="just"/>
            <a:r>
              <a:rPr lang="es-ES" sz="1800" dirty="0" smtClean="0">
                <a:latin typeface="Arial" panose="020B0604020202020204" pitchFamily="34" charset="0"/>
                <a:cs typeface="Arial" panose="020B0604020202020204" pitchFamily="34" charset="0"/>
              </a:rPr>
              <a:t>La atención pre hospitalaria estará ya establecida como el diagnóstico del paciente para que así los paramédicos tengan ya una idea de que alteración aguda, integridad física o mental, causada por trauma, enfermedad o desastre de cualquier etiología, tendiente a preservar la vida y a disminuir las complicaciones y riesgos de invalidez y muerte, en el sitio de ocurrencia del evento y durante su traslado hasta la admisión de la institucional asistencial.</a:t>
            </a:r>
            <a:endParaRPr lang="es-BO" sz="1800" dirty="0">
              <a:latin typeface="Arial" panose="020B0604020202020204" pitchFamily="34" charset="0"/>
              <a:cs typeface="Arial" panose="020B0604020202020204" pitchFamily="34" charset="0"/>
            </a:endParaRPr>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31640" y="3573016"/>
            <a:ext cx="1435935" cy="2808312"/>
          </a:xfrm>
          <a:prstGeom prst="rect">
            <a:avLst/>
          </a:prstGeom>
        </p:spPr>
      </p:pic>
      <p:pic>
        <p:nvPicPr>
          <p:cNvPr id="5" name="Imagen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4375" y="3786547"/>
            <a:ext cx="2381250" cy="2381250"/>
          </a:xfrm>
          <a:prstGeom prst="rect">
            <a:avLst/>
          </a:prstGeom>
        </p:spPr>
      </p:pic>
      <p:pic>
        <p:nvPicPr>
          <p:cNvPr id="6" name="Imagen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78859" y="3728717"/>
            <a:ext cx="2636912" cy="2636912"/>
          </a:xfrm>
          <a:prstGeom prst="rect">
            <a:avLst/>
          </a:prstGeom>
        </p:spPr>
      </p:pic>
    </p:spTree>
    <p:extLst>
      <p:ext uri="{BB962C8B-B14F-4D97-AF65-F5344CB8AC3E}">
        <p14:creationId xmlns:p14="http://schemas.microsoft.com/office/powerpoint/2010/main" val="5448704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259632" y="188640"/>
            <a:ext cx="6840537" cy="508000"/>
          </a:xfrm>
        </p:spPr>
        <p:txBody>
          <a:bodyPr/>
          <a:lstStyle/>
          <a:p>
            <a:pPr algn="ctr"/>
            <a:r>
              <a:rPr lang="es-BO" sz="3200" dirty="0" smtClean="0"/>
              <a:t>OBJETIVOS</a:t>
            </a:r>
            <a:endParaRPr lang="es-BO" sz="3200" dirty="0"/>
          </a:p>
        </p:txBody>
      </p:sp>
      <p:sp>
        <p:nvSpPr>
          <p:cNvPr id="3" name="Marcador de contenido 2"/>
          <p:cNvSpPr>
            <a:spLocks noGrp="1"/>
          </p:cNvSpPr>
          <p:nvPr>
            <p:ph idx="1"/>
          </p:nvPr>
        </p:nvSpPr>
        <p:spPr>
          <a:xfrm>
            <a:off x="791319" y="980728"/>
            <a:ext cx="7597105" cy="5688632"/>
          </a:xfrm>
        </p:spPr>
        <p:txBody>
          <a:bodyPr/>
          <a:lstStyle/>
          <a:p>
            <a:r>
              <a:rPr lang="es-BO" sz="1800" b="1" dirty="0">
                <a:latin typeface="Arial" panose="020B0604020202020204" pitchFamily="34" charset="0"/>
                <a:cs typeface="Arial" panose="020B0604020202020204" pitchFamily="34" charset="0"/>
              </a:rPr>
              <a:t>Objetivo General</a:t>
            </a:r>
          </a:p>
          <a:p>
            <a:pPr marL="0" indent="0" algn="just">
              <a:buNone/>
            </a:pPr>
            <a:r>
              <a:rPr lang="es-ES" sz="1800" dirty="0">
                <a:latin typeface="Arial" panose="020B0604020202020204" pitchFamily="34" charset="0"/>
                <a:cs typeface="Arial" panose="020B0604020202020204" pitchFamily="34" charset="0"/>
              </a:rPr>
              <a:t>Desarrollar un sistema web apoyado por una aplicación móvil, con el fin de activar emergencias médicas y suministrar datos de la posición geográfica del paciente para entregar al centro de urgencias la localización de su paciente mediante su teléfono celular.</a:t>
            </a:r>
          </a:p>
          <a:p>
            <a:endParaRPr lang="es-BO"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987824" y="2996952"/>
            <a:ext cx="2845323" cy="1896037"/>
          </a:xfrm>
          <a:prstGeom prst="rect">
            <a:avLst/>
          </a:prstGeom>
        </p:spPr>
      </p:pic>
    </p:spTree>
    <p:extLst>
      <p:ext uri="{BB962C8B-B14F-4D97-AF65-F5344CB8AC3E}">
        <p14:creationId xmlns:p14="http://schemas.microsoft.com/office/powerpoint/2010/main" val="227550436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BO" sz="3200" dirty="0" smtClean="0"/>
              <a:t>JUSTIFICACION</a:t>
            </a:r>
            <a:endParaRPr lang="es-BO" sz="3200" dirty="0"/>
          </a:p>
        </p:txBody>
      </p:sp>
      <p:sp>
        <p:nvSpPr>
          <p:cNvPr id="3" name="Marcador de contenido 2"/>
          <p:cNvSpPr>
            <a:spLocks noGrp="1"/>
          </p:cNvSpPr>
          <p:nvPr>
            <p:ph idx="1"/>
          </p:nvPr>
        </p:nvSpPr>
        <p:spPr>
          <a:xfrm>
            <a:off x="827584" y="1340768"/>
            <a:ext cx="7777162" cy="1512069"/>
          </a:xfrm>
        </p:spPr>
        <p:txBody>
          <a:bodyPr/>
          <a:lstStyle/>
          <a:p>
            <a:pPr algn="just"/>
            <a:r>
              <a:rPr lang="es-ES" sz="1800" dirty="0">
                <a:latin typeface="Arial" panose="020B0604020202020204" pitchFamily="34" charset="0"/>
                <a:cs typeface="Arial" panose="020B0604020202020204" pitchFamily="34" charset="0"/>
              </a:rPr>
              <a:t>Esta aplicación móvil ayudara al centro de urgencias para poder tener una respuesta más rápida con localización de dichos pacientes con problemas de salud o accidentes que tengan.</a:t>
            </a:r>
            <a:endParaRPr lang="es-BO" sz="1800" dirty="0">
              <a:latin typeface="Arial" panose="020B0604020202020204" pitchFamily="34" charset="0"/>
              <a:cs typeface="Arial" panose="020B0604020202020204" pitchFamily="34" charset="0"/>
            </a:endParaRPr>
          </a:p>
        </p:txBody>
      </p:sp>
      <p:sp>
        <p:nvSpPr>
          <p:cNvPr id="4" name="Marcador de contenido 2"/>
          <p:cNvSpPr txBox="1">
            <a:spLocks/>
          </p:cNvSpPr>
          <p:nvPr/>
        </p:nvSpPr>
        <p:spPr bwMode="auto">
          <a:xfrm>
            <a:off x="827584" y="4653136"/>
            <a:ext cx="7777162" cy="1512069"/>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800">
                <a:solidFill>
                  <a:schemeClr val="tx1"/>
                </a:solidFill>
                <a:latin typeface="+mn-lt"/>
                <a:ea typeface="+mn-ea"/>
                <a:cs typeface="+mn-cs"/>
              </a:defRPr>
            </a:lvl1pPr>
            <a:lvl2pPr marL="742950" indent="-285750" algn="l" rtl="0" eaLnBrk="1" fontAlgn="base" hangingPunct="1">
              <a:spcBef>
                <a:spcPct val="20000"/>
              </a:spcBef>
              <a:spcAft>
                <a:spcPct val="0"/>
              </a:spcAft>
              <a:buChar char="–"/>
              <a:defRPr sz="2400" b="1">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algn="just"/>
            <a:r>
              <a:rPr lang="es-ES" sz="1800" dirty="0"/>
              <a:t>Este proyecto beneficiara a toda la población del casco viejo de Cochabamba en la ayuda de localización de las personas que se encuentren en estado de emergencia.</a:t>
            </a:r>
            <a:endParaRPr lang="es-BO" sz="1800" kern="0" dirty="0">
              <a:latin typeface="Arial" panose="020B0604020202020204" pitchFamily="34" charset="0"/>
              <a:cs typeface="Arial" panose="020B0604020202020204" pitchFamily="34" charset="0"/>
            </a:endParaRPr>
          </a:p>
        </p:txBody>
      </p:sp>
      <p:sp>
        <p:nvSpPr>
          <p:cNvPr id="5" name="Título 1"/>
          <p:cNvSpPr txBox="1">
            <a:spLocks/>
          </p:cNvSpPr>
          <p:nvPr/>
        </p:nvSpPr>
        <p:spPr bwMode="auto">
          <a:xfrm>
            <a:off x="1295896" y="3517475"/>
            <a:ext cx="6840537" cy="508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600" b="1">
                <a:solidFill>
                  <a:schemeClr val="bg2"/>
                </a:solidFill>
                <a:latin typeface="+mj-lt"/>
                <a:ea typeface="+mj-ea"/>
                <a:cs typeface="+mj-cs"/>
              </a:defRPr>
            </a:lvl1pPr>
            <a:lvl2pPr algn="l" rtl="0" eaLnBrk="1" fontAlgn="base" hangingPunct="1">
              <a:spcBef>
                <a:spcPct val="0"/>
              </a:spcBef>
              <a:spcAft>
                <a:spcPct val="0"/>
              </a:spcAft>
              <a:defRPr sz="3600" b="1">
                <a:solidFill>
                  <a:schemeClr val="bg2"/>
                </a:solidFill>
                <a:latin typeface="Arial" charset="0"/>
              </a:defRPr>
            </a:lvl2pPr>
            <a:lvl3pPr algn="l" rtl="0" eaLnBrk="1" fontAlgn="base" hangingPunct="1">
              <a:spcBef>
                <a:spcPct val="0"/>
              </a:spcBef>
              <a:spcAft>
                <a:spcPct val="0"/>
              </a:spcAft>
              <a:defRPr sz="3600" b="1">
                <a:solidFill>
                  <a:schemeClr val="bg2"/>
                </a:solidFill>
                <a:latin typeface="Arial" charset="0"/>
              </a:defRPr>
            </a:lvl3pPr>
            <a:lvl4pPr algn="l" rtl="0" eaLnBrk="1" fontAlgn="base" hangingPunct="1">
              <a:spcBef>
                <a:spcPct val="0"/>
              </a:spcBef>
              <a:spcAft>
                <a:spcPct val="0"/>
              </a:spcAft>
              <a:defRPr sz="3600" b="1">
                <a:solidFill>
                  <a:schemeClr val="bg2"/>
                </a:solidFill>
                <a:latin typeface="Arial" charset="0"/>
              </a:defRPr>
            </a:lvl4pPr>
            <a:lvl5pPr algn="l" rtl="0" eaLnBrk="1" fontAlgn="base" hangingPunct="1">
              <a:spcBef>
                <a:spcPct val="0"/>
              </a:spcBef>
              <a:spcAft>
                <a:spcPct val="0"/>
              </a:spcAft>
              <a:defRPr sz="3600" b="1">
                <a:solidFill>
                  <a:schemeClr val="bg2"/>
                </a:solidFill>
                <a:latin typeface="Arial" charset="0"/>
              </a:defRPr>
            </a:lvl5pPr>
            <a:lvl6pPr marL="457200" algn="l" rtl="0" eaLnBrk="1" fontAlgn="base" hangingPunct="1">
              <a:spcBef>
                <a:spcPct val="0"/>
              </a:spcBef>
              <a:spcAft>
                <a:spcPct val="0"/>
              </a:spcAft>
              <a:defRPr sz="3600" b="1">
                <a:solidFill>
                  <a:schemeClr val="bg2"/>
                </a:solidFill>
                <a:latin typeface="Arial" charset="0"/>
              </a:defRPr>
            </a:lvl6pPr>
            <a:lvl7pPr marL="914400" algn="l" rtl="0" eaLnBrk="1" fontAlgn="base" hangingPunct="1">
              <a:spcBef>
                <a:spcPct val="0"/>
              </a:spcBef>
              <a:spcAft>
                <a:spcPct val="0"/>
              </a:spcAft>
              <a:defRPr sz="3600" b="1">
                <a:solidFill>
                  <a:schemeClr val="bg2"/>
                </a:solidFill>
                <a:latin typeface="Arial" charset="0"/>
              </a:defRPr>
            </a:lvl7pPr>
            <a:lvl8pPr marL="1371600" algn="l" rtl="0" eaLnBrk="1" fontAlgn="base" hangingPunct="1">
              <a:spcBef>
                <a:spcPct val="0"/>
              </a:spcBef>
              <a:spcAft>
                <a:spcPct val="0"/>
              </a:spcAft>
              <a:defRPr sz="3600" b="1">
                <a:solidFill>
                  <a:schemeClr val="bg2"/>
                </a:solidFill>
                <a:latin typeface="Arial" charset="0"/>
              </a:defRPr>
            </a:lvl8pPr>
            <a:lvl9pPr marL="1828800" algn="l" rtl="0" eaLnBrk="1" fontAlgn="base" hangingPunct="1">
              <a:spcBef>
                <a:spcPct val="0"/>
              </a:spcBef>
              <a:spcAft>
                <a:spcPct val="0"/>
              </a:spcAft>
              <a:defRPr sz="3600" b="1">
                <a:solidFill>
                  <a:schemeClr val="bg2"/>
                </a:solidFill>
                <a:latin typeface="Arial" charset="0"/>
              </a:defRPr>
            </a:lvl9pPr>
          </a:lstStyle>
          <a:p>
            <a:pPr algn="ctr"/>
            <a:r>
              <a:rPr lang="es-BO" sz="3200" kern="0" dirty="0" smtClean="0"/>
              <a:t>ALCANCE</a:t>
            </a:r>
            <a:endParaRPr lang="es-BO" sz="3200" kern="0" dirty="0"/>
          </a:p>
        </p:txBody>
      </p:sp>
      <p:pic>
        <p:nvPicPr>
          <p:cNvPr id="6" name="Imagen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9018" y="113758"/>
            <a:ext cx="1124744" cy="1124744"/>
          </a:xfrm>
          <a:prstGeom prst="rect">
            <a:avLst/>
          </a:prstGeom>
        </p:spPr>
      </p:pic>
      <p:pic>
        <p:nvPicPr>
          <p:cNvPr id="7" name="Imagen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18271" y="2955103"/>
            <a:ext cx="1524003" cy="1524003"/>
          </a:xfrm>
          <a:prstGeom prst="rect">
            <a:avLst/>
          </a:prstGeom>
        </p:spPr>
      </p:pic>
    </p:spTree>
    <p:extLst>
      <p:ext uri="{BB962C8B-B14F-4D97-AF65-F5344CB8AC3E}">
        <p14:creationId xmlns:p14="http://schemas.microsoft.com/office/powerpoint/2010/main" val="35557642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es-BO" sz="3200" dirty="0" smtClean="0"/>
              <a:t>LIMITES</a:t>
            </a:r>
            <a:endParaRPr lang="es-BO" sz="3200" dirty="0"/>
          </a:p>
        </p:txBody>
      </p:sp>
      <p:sp>
        <p:nvSpPr>
          <p:cNvPr id="3" name="Marcador de contenido 2"/>
          <p:cNvSpPr>
            <a:spLocks noGrp="1"/>
          </p:cNvSpPr>
          <p:nvPr>
            <p:ph idx="1"/>
          </p:nvPr>
        </p:nvSpPr>
        <p:spPr>
          <a:xfrm>
            <a:off x="899592" y="1340768"/>
            <a:ext cx="7777162" cy="3024237"/>
          </a:xfrm>
        </p:spPr>
        <p:txBody>
          <a:bodyPr/>
          <a:lstStyle/>
          <a:p>
            <a:pPr algn="just"/>
            <a:r>
              <a:rPr lang="es-ES" sz="1800" dirty="0">
                <a:latin typeface="Arial" panose="020B0604020202020204" pitchFamily="34" charset="0"/>
                <a:cs typeface="Arial" panose="020B0604020202020204" pitchFamily="34" charset="0"/>
              </a:rPr>
              <a:t>Por cuestiones de tiempo el presente trabajo no tomara en cuenta la fase de implantación del sistema.</a:t>
            </a:r>
            <a:endParaRPr lang="es-BO" sz="1800" dirty="0">
              <a:latin typeface="Arial" panose="020B0604020202020204" pitchFamily="34" charset="0"/>
              <a:cs typeface="Arial" panose="020B0604020202020204" pitchFamily="34" charset="0"/>
            </a:endParaRPr>
          </a:p>
          <a:p>
            <a:pPr algn="just"/>
            <a:r>
              <a:rPr lang="es-ES" sz="1800" dirty="0">
                <a:latin typeface="Arial" panose="020B0604020202020204" pitchFamily="34" charset="0"/>
                <a:cs typeface="Arial" panose="020B0604020202020204" pitchFamily="34" charset="0"/>
              </a:rPr>
              <a:t>El sistema de emergencia será activado solo por pacientes con relación a un seguro, con una institución médica.</a:t>
            </a:r>
            <a:endParaRPr lang="es-BO" sz="1800" dirty="0">
              <a:latin typeface="Arial" panose="020B0604020202020204" pitchFamily="34" charset="0"/>
              <a:cs typeface="Arial" panose="020B0604020202020204" pitchFamily="34" charset="0"/>
            </a:endParaRPr>
          </a:p>
          <a:p>
            <a:endParaRPr lang="es-BO" dirty="0"/>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71800" y="3103948"/>
            <a:ext cx="3779912" cy="2522114"/>
          </a:xfrm>
          <a:prstGeom prst="rect">
            <a:avLst/>
          </a:prstGeom>
        </p:spPr>
      </p:pic>
    </p:spTree>
    <p:extLst>
      <p:ext uri="{BB962C8B-B14F-4D97-AF65-F5344CB8AC3E}">
        <p14:creationId xmlns:p14="http://schemas.microsoft.com/office/powerpoint/2010/main" val="104911024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899592" y="-55249"/>
            <a:ext cx="7920483" cy="1124744"/>
          </a:xfrm>
        </p:spPr>
        <p:txBody>
          <a:bodyPr/>
          <a:lstStyle/>
          <a:p>
            <a:pPr algn="ctr"/>
            <a:r>
              <a:rPr lang="es-BO" sz="3200" dirty="0"/>
              <a:t>INGENIERÍA DE </a:t>
            </a:r>
            <a:r>
              <a:rPr lang="es-BO" sz="3200" dirty="0" smtClean="0"/>
              <a:t>REQUERIMIENTOS</a:t>
            </a:r>
            <a:r>
              <a:rPr lang="es-BO" dirty="0"/>
              <a:t/>
            </a:r>
            <a:br>
              <a:rPr lang="es-BO" dirty="0"/>
            </a:br>
            <a:r>
              <a:rPr lang="es-BO" sz="2800" dirty="0"/>
              <a:t>REQUERIMIENTOS FUNCIONALES</a:t>
            </a:r>
            <a:endParaRPr lang="es-BO" dirty="0"/>
          </a:p>
        </p:txBody>
      </p:sp>
      <p:graphicFrame>
        <p:nvGraphicFramePr>
          <p:cNvPr id="4" name="Marcador de contenido 3">
            <a:extLst>
              <a:ext uri="{FF2B5EF4-FFF2-40B4-BE49-F238E27FC236}">
                <a16:creationId xmlns:a16="http://schemas.microsoft.com/office/drawing/2014/main" id="{27CCBC55-13D4-4BDF-8985-362C70F05E9A}"/>
              </a:ext>
            </a:extLst>
          </p:cNvPr>
          <p:cNvGraphicFramePr>
            <a:graphicFrameLocks noGrp="1"/>
          </p:cNvGraphicFramePr>
          <p:nvPr>
            <p:ph idx="1"/>
            <p:extLst>
              <p:ext uri="{D42A27DB-BD31-4B8C-83A1-F6EECF244321}">
                <p14:modId xmlns:p14="http://schemas.microsoft.com/office/powerpoint/2010/main" val="2735471659"/>
              </p:ext>
            </p:extLst>
          </p:nvPr>
        </p:nvGraphicFramePr>
        <p:xfrm>
          <a:off x="467544" y="1088112"/>
          <a:ext cx="8252460" cy="640080"/>
        </p:xfrm>
        <a:graphic>
          <a:graphicData uri="http://schemas.openxmlformats.org/drawingml/2006/table">
            <a:tbl>
              <a:tblPr firstRow="1" firstCol="1" bandRow="1">
                <a:tableStyleId>{00A15C55-8517-42AA-B614-E9B94910E393}</a:tableStyleId>
              </a:tblPr>
              <a:tblGrid>
                <a:gridCol w="556895">
                  <a:extLst>
                    <a:ext uri="{9D8B030D-6E8A-4147-A177-3AD203B41FA5}">
                      <a16:colId xmlns:a16="http://schemas.microsoft.com/office/drawing/2014/main" val="4068704396"/>
                    </a:ext>
                  </a:extLst>
                </a:gridCol>
                <a:gridCol w="1278255">
                  <a:extLst>
                    <a:ext uri="{9D8B030D-6E8A-4147-A177-3AD203B41FA5}">
                      <a16:colId xmlns:a16="http://schemas.microsoft.com/office/drawing/2014/main" val="4194125645"/>
                    </a:ext>
                  </a:extLst>
                </a:gridCol>
                <a:gridCol w="3340735">
                  <a:extLst>
                    <a:ext uri="{9D8B030D-6E8A-4147-A177-3AD203B41FA5}">
                      <a16:colId xmlns:a16="http://schemas.microsoft.com/office/drawing/2014/main" val="470363696"/>
                    </a:ext>
                  </a:extLst>
                </a:gridCol>
                <a:gridCol w="1155700">
                  <a:extLst>
                    <a:ext uri="{9D8B030D-6E8A-4147-A177-3AD203B41FA5}">
                      <a16:colId xmlns:a16="http://schemas.microsoft.com/office/drawing/2014/main" val="3802688895"/>
                    </a:ext>
                  </a:extLst>
                </a:gridCol>
                <a:gridCol w="1053465">
                  <a:extLst>
                    <a:ext uri="{9D8B030D-6E8A-4147-A177-3AD203B41FA5}">
                      <a16:colId xmlns:a16="http://schemas.microsoft.com/office/drawing/2014/main" val="3198124366"/>
                    </a:ext>
                  </a:extLst>
                </a:gridCol>
                <a:gridCol w="867410">
                  <a:extLst>
                    <a:ext uri="{9D8B030D-6E8A-4147-A177-3AD203B41FA5}">
                      <a16:colId xmlns:a16="http://schemas.microsoft.com/office/drawing/2014/main" val="1119466142"/>
                    </a:ext>
                  </a:extLst>
                </a:gridCol>
              </a:tblGrid>
              <a:tr h="0">
                <a:tc>
                  <a:txBody>
                    <a:bodyPr/>
                    <a:lstStyle/>
                    <a:p>
                      <a:pPr algn="ctr">
                        <a:lnSpc>
                          <a:spcPct val="150000"/>
                        </a:lnSpc>
                        <a:spcAft>
                          <a:spcPts val="0"/>
                        </a:spcAft>
                      </a:pPr>
                      <a:r>
                        <a:rPr lang="es-ES" sz="1400" dirty="0">
                          <a:effectLst/>
                        </a:rPr>
                        <a:t>ID</a:t>
                      </a:r>
                      <a:endParaRPr lang="es-BO" sz="14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s-ES" sz="1400" dirty="0">
                          <a:effectLst/>
                        </a:rPr>
                        <a:t>Nombre</a:t>
                      </a:r>
                      <a:endParaRPr lang="es-BO" sz="14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s-ES" sz="1400" dirty="0">
                          <a:effectLst/>
                        </a:rPr>
                        <a:t>Descripción</a:t>
                      </a:r>
                      <a:endParaRPr lang="es-BO" sz="14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s-ES" sz="1400" dirty="0">
                          <a:effectLst/>
                        </a:rPr>
                        <a:t>RF Asociados</a:t>
                      </a:r>
                      <a:endParaRPr lang="es-BO" sz="14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s-ES" sz="1400" dirty="0">
                          <a:effectLst/>
                        </a:rPr>
                        <a:t>Actores</a:t>
                      </a:r>
                      <a:endParaRPr lang="es-BO" sz="14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ctr">
                        <a:lnSpc>
                          <a:spcPct val="150000"/>
                        </a:lnSpc>
                        <a:spcAft>
                          <a:spcPts val="0"/>
                        </a:spcAft>
                      </a:pPr>
                      <a:r>
                        <a:rPr lang="es-ES" sz="1400" dirty="0">
                          <a:effectLst/>
                        </a:rPr>
                        <a:t>Importancia</a:t>
                      </a:r>
                      <a:endParaRPr lang="es-BO" sz="14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78465036"/>
                  </a:ext>
                </a:extLst>
              </a:tr>
            </a:tbl>
          </a:graphicData>
        </a:graphic>
      </p:graphicFrame>
      <p:graphicFrame>
        <p:nvGraphicFramePr>
          <p:cNvPr id="5" name="Tabla 4">
            <a:extLst>
              <a:ext uri="{FF2B5EF4-FFF2-40B4-BE49-F238E27FC236}">
                <a16:creationId xmlns:a16="http://schemas.microsoft.com/office/drawing/2014/main" id="{B89DB396-2F7E-42A6-8A84-6D819ADA44A1}"/>
              </a:ext>
            </a:extLst>
          </p:cNvPr>
          <p:cNvGraphicFramePr>
            <a:graphicFrameLocks noGrp="1"/>
          </p:cNvGraphicFramePr>
          <p:nvPr>
            <p:extLst>
              <p:ext uri="{D42A27DB-BD31-4B8C-83A1-F6EECF244321}">
                <p14:modId xmlns:p14="http://schemas.microsoft.com/office/powerpoint/2010/main" val="2717943553"/>
              </p:ext>
            </p:extLst>
          </p:nvPr>
        </p:nvGraphicFramePr>
        <p:xfrm>
          <a:off x="458567" y="1401264"/>
          <a:ext cx="8252460" cy="1600200"/>
        </p:xfrm>
        <a:graphic>
          <a:graphicData uri="http://schemas.openxmlformats.org/drawingml/2006/table">
            <a:tbl>
              <a:tblPr firstRow="1" firstCol="1" bandRow="1">
                <a:tableStyleId>{00A15C55-8517-42AA-B614-E9B94910E393}</a:tableStyleId>
              </a:tblPr>
              <a:tblGrid>
                <a:gridCol w="556895">
                  <a:extLst>
                    <a:ext uri="{9D8B030D-6E8A-4147-A177-3AD203B41FA5}">
                      <a16:colId xmlns:a16="http://schemas.microsoft.com/office/drawing/2014/main" val="1390218254"/>
                    </a:ext>
                  </a:extLst>
                </a:gridCol>
                <a:gridCol w="1278255">
                  <a:extLst>
                    <a:ext uri="{9D8B030D-6E8A-4147-A177-3AD203B41FA5}">
                      <a16:colId xmlns:a16="http://schemas.microsoft.com/office/drawing/2014/main" val="1004000189"/>
                    </a:ext>
                  </a:extLst>
                </a:gridCol>
                <a:gridCol w="3340735">
                  <a:extLst>
                    <a:ext uri="{9D8B030D-6E8A-4147-A177-3AD203B41FA5}">
                      <a16:colId xmlns:a16="http://schemas.microsoft.com/office/drawing/2014/main" val="3620531844"/>
                    </a:ext>
                  </a:extLst>
                </a:gridCol>
                <a:gridCol w="1155700">
                  <a:extLst>
                    <a:ext uri="{9D8B030D-6E8A-4147-A177-3AD203B41FA5}">
                      <a16:colId xmlns:a16="http://schemas.microsoft.com/office/drawing/2014/main" val="2888937229"/>
                    </a:ext>
                  </a:extLst>
                </a:gridCol>
                <a:gridCol w="1053465">
                  <a:extLst>
                    <a:ext uri="{9D8B030D-6E8A-4147-A177-3AD203B41FA5}">
                      <a16:colId xmlns:a16="http://schemas.microsoft.com/office/drawing/2014/main" val="648807606"/>
                    </a:ext>
                  </a:extLst>
                </a:gridCol>
                <a:gridCol w="867410">
                  <a:extLst>
                    <a:ext uri="{9D8B030D-6E8A-4147-A177-3AD203B41FA5}">
                      <a16:colId xmlns:a16="http://schemas.microsoft.com/office/drawing/2014/main" val="1221787611"/>
                    </a:ext>
                  </a:extLst>
                </a:gridCol>
              </a:tblGrid>
              <a:tr h="0">
                <a:tc>
                  <a:txBody>
                    <a:bodyPr/>
                    <a:lstStyle/>
                    <a:p>
                      <a:pPr algn="just">
                        <a:lnSpc>
                          <a:spcPct val="150000"/>
                        </a:lnSpc>
                        <a:spcAft>
                          <a:spcPts val="0"/>
                        </a:spcAft>
                      </a:pPr>
                      <a:r>
                        <a:rPr lang="es-ES" sz="1400">
                          <a:effectLst/>
                        </a:rPr>
                        <a:t>RF007</a:t>
                      </a:r>
                      <a:endParaRPr lang="es-BO" sz="14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s-ES" sz="1400" dirty="0">
                          <a:effectLst/>
                        </a:rPr>
                        <a:t>Usuario Ubicación</a:t>
                      </a:r>
                      <a:endParaRPr lang="es-BO" sz="14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s-ES" sz="1400" dirty="0">
                          <a:effectLst/>
                        </a:rPr>
                        <a:t>Fijar el mecanismo de ubicación geográfica (preguntando si la ubicación geográfica se realiza a través de su dispositivo móvil usando el GPS o el navegador).</a:t>
                      </a:r>
                      <a:endParaRPr lang="es-BO" sz="14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s-ES" sz="1400">
                          <a:effectLst/>
                        </a:rPr>
                        <a:t>RF006</a:t>
                      </a:r>
                      <a:endParaRPr lang="es-BO" sz="14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s-ES" sz="1400">
                          <a:effectLst/>
                        </a:rPr>
                        <a:t>Usuario </a:t>
                      </a:r>
                      <a:endParaRPr lang="es-BO" sz="14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s-ES" sz="1400" dirty="0">
                          <a:effectLst/>
                        </a:rPr>
                        <a:t>A</a:t>
                      </a:r>
                      <a:endParaRPr lang="es-BO" sz="1400" dirty="0">
                        <a:effectLst/>
                      </a:endParaRPr>
                    </a:p>
                    <a:p>
                      <a:pPr algn="just">
                        <a:lnSpc>
                          <a:spcPct val="150000"/>
                        </a:lnSpc>
                        <a:spcAft>
                          <a:spcPts val="0"/>
                        </a:spcAft>
                      </a:pPr>
                      <a:r>
                        <a:rPr lang="es-ES" sz="1400" dirty="0">
                          <a:effectLst/>
                        </a:rPr>
                        <a:t> </a:t>
                      </a:r>
                      <a:endParaRPr lang="es-BO" sz="14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598324249"/>
                  </a:ext>
                </a:extLst>
              </a:tr>
            </a:tbl>
          </a:graphicData>
        </a:graphic>
      </p:graphicFrame>
      <p:graphicFrame>
        <p:nvGraphicFramePr>
          <p:cNvPr id="6" name="Tabla 5">
            <a:extLst>
              <a:ext uri="{FF2B5EF4-FFF2-40B4-BE49-F238E27FC236}">
                <a16:creationId xmlns:a16="http://schemas.microsoft.com/office/drawing/2014/main" id="{0A0C964A-D602-4189-A175-65518E079FBB}"/>
              </a:ext>
            </a:extLst>
          </p:cNvPr>
          <p:cNvGraphicFramePr>
            <a:graphicFrameLocks noGrp="1"/>
          </p:cNvGraphicFramePr>
          <p:nvPr>
            <p:extLst>
              <p:ext uri="{D42A27DB-BD31-4B8C-83A1-F6EECF244321}">
                <p14:modId xmlns:p14="http://schemas.microsoft.com/office/powerpoint/2010/main" val="281455428"/>
              </p:ext>
            </p:extLst>
          </p:nvPr>
        </p:nvGraphicFramePr>
        <p:xfrm>
          <a:off x="449590" y="2380053"/>
          <a:ext cx="8252460" cy="960120"/>
        </p:xfrm>
        <a:graphic>
          <a:graphicData uri="http://schemas.openxmlformats.org/drawingml/2006/table">
            <a:tbl>
              <a:tblPr firstRow="1" firstCol="1" bandRow="1">
                <a:tableStyleId>{00A15C55-8517-42AA-B614-E9B94910E393}</a:tableStyleId>
              </a:tblPr>
              <a:tblGrid>
                <a:gridCol w="556895">
                  <a:extLst>
                    <a:ext uri="{9D8B030D-6E8A-4147-A177-3AD203B41FA5}">
                      <a16:colId xmlns:a16="http://schemas.microsoft.com/office/drawing/2014/main" val="4121865932"/>
                    </a:ext>
                  </a:extLst>
                </a:gridCol>
                <a:gridCol w="1278255">
                  <a:extLst>
                    <a:ext uri="{9D8B030D-6E8A-4147-A177-3AD203B41FA5}">
                      <a16:colId xmlns:a16="http://schemas.microsoft.com/office/drawing/2014/main" val="364285317"/>
                    </a:ext>
                  </a:extLst>
                </a:gridCol>
                <a:gridCol w="3340735">
                  <a:extLst>
                    <a:ext uri="{9D8B030D-6E8A-4147-A177-3AD203B41FA5}">
                      <a16:colId xmlns:a16="http://schemas.microsoft.com/office/drawing/2014/main" val="4167867346"/>
                    </a:ext>
                  </a:extLst>
                </a:gridCol>
                <a:gridCol w="1155700">
                  <a:extLst>
                    <a:ext uri="{9D8B030D-6E8A-4147-A177-3AD203B41FA5}">
                      <a16:colId xmlns:a16="http://schemas.microsoft.com/office/drawing/2014/main" val="3046712515"/>
                    </a:ext>
                  </a:extLst>
                </a:gridCol>
                <a:gridCol w="1053465">
                  <a:extLst>
                    <a:ext uri="{9D8B030D-6E8A-4147-A177-3AD203B41FA5}">
                      <a16:colId xmlns:a16="http://schemas.microsoft.com/office/drawing/2014/main" val="1250231172"/>
                    </a:ext>
                  </a:extLst>
                </a:gridCol>
                <a:gridCol w="867410">
                  <a:extLst>
                    <a:ext uri="{9D8B030D-6E8A-4147-A177-3AD203B41FA5}">
                      <a16:colId xmlns:a16="http://schemas.microsoft.com/office/drawing/2014/main" val="4118122785"/>
                    </a:ext>
                  </a:extLst>
                </a:gridCol>
              </a:tblGrid>
              <a:tr h="0">
                <a:tc>
                  <a:txBody>
                    <a:bodyPr/>
                    <a:lstStyle/>
                    <a:p>
                      <a:pPr algn="just">
                        <a:lnSpc>
                          <a:spcPct val="150000"/>
                        </a:lnSpc>
                        <a:spcAft>
                          <a:spcPts val="0"/>
                        </a:spcAft>
                      </a:pPr>
                      <a:r>
                        <a:rPr lang="es-ES" sz="1400" dirty="0">
                          <a:effectLst/>
                        </a:rPr>
                        <a:t>RF021</a:t>
                      </a:r>
                      <a:endParaRPr lang="es-BO" sz="14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s-ES" sz="1400" dirty="0">
                          <a:effectLst/>
                        </a:rPr>
                        <a:t>Confirmar paciente</a:t>
                      </a:r>
                      <a:endParaRPr lang="es-BO" sz="14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s-ES" sz="1400">
                          <a:effectLst/>
                        </a:rPr>
                        <a:t>Confirmar la atención de un paciente.</a:t>
                      </a:r>
                      <a:endParaRPr lang="es-BO" sz="14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s-ES" sz="1400">
                          <a:effectLst/>
                        </a:rPr>
                        <a:t>RF018, RF019, RF020</a:t>
                      </a:r>
                      <a:endParaRPr lang="es-BO" sz="14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s-ES" sz="1400">
                          <a:effectLst/>
                        </a:rPr>
                        <a:t>Medico</a:t>
                      </a:r>
                      <a:endParaRPr lang="es-BO" sz="14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s-ES" sz="1400" dirty="0">
                          <a:effectLst/>
                        </a:rPr>
                        <a:t>A</a:t>
                      </a:r>
                      <a:endParaRPr lang="es-BO" sz="14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194175594"/>
                  </a:ext>
                </a:extLst>
              </a:tr>
            </a:tbl>
          </a:graphicData>
        </a:graphic>
      </p:graphicFrame>
      <p:graphicFrame>
        <p:nvGraphicFramePr>
          <p:cNvPr id="7" name="Tabla 6">
            <a:extLst>
              <a:ext uri="{FF2B5EF4-FFF2-40B4-BE49-F238E27FC236}">
                <a16:creationId xmlns:a16="http://schemas.microsoft.com/office/drawing/2014/main" id="{C88DDF92-7F54-4790-BDC9-40DBB853AEE2}"/>
              </a:ext>
            </a:extLst>
          </p:cNvPr>
          <p:cNvGraphicFramePr>
            <a:graphicFrameLocks noGrp="1"/>
          </p:cNvGraphicFramePr>
          <p:nvPr>
            <p:extLst>
              <p:ext uri="{D42A27DB-BD31-4B8C-83A1-F6EECF244321}">
                <p14:modId xmlns:p14="http://schemas.microsoft.com/office/powerpoint/2010/main" val="598849088"/>
              </p:ext>
            </p:extLst>
          </p:nvPr>
        </p:nvGraphicFramePr>
        <p:xfrm>
          <a:off x="449590" y="2996952"/>
          <a:ext cx="8252460" cy="2560320"/>
        </p:xfrm>
        <a:graphic>
          <a:graphicData uri="http://schemas.openxmlformats.org/drawingml/2006/table">
            <a:tbl>
              <a:tblPr firstRow="1" firstCol="1" bandRow="1">
                <a:tableStyleId>{00A15C55-8517-42AA-B614-E9B94910E393}</a:tableStyleId>
              </a:tblPr>
              <a:tblGrid>
                <a:gridCol w="556895">
                  <a:extLst>
                    <a:ext uri="{9D8B030D-6E8A-4147-A177-3AD203B41FA5}">
                      <a16:colId xmlns:a16="http://schemas.microsoft.com/office/drawing/2014/main" val="3244794173"/>
                    </a:ext>
                  </a:extLst>
                </a:gridCol>
                <a:gridCol w="1278255">
                  <a:extLst>
                    <a:ext uri="{9D8B030D-6E8A-4147-A177-3AD203B41FA5}">
                      <a16:colId xmlns:a16="http://schemas.microsoft.com/office/drawing/2014/main" val="737976171"/>
                    </a:ext>
                  </a:extLst>
                </a:gridCol>
                <a:gridCol w="3340735">
                  <a:extLst>
                    <a:ext uri="{9D8B030D-6E8A-4147-A177-3AD203B41FA5}">
                      <a16:colId xmlns:a16="http://schemas.microsoft.com/office/drawing/2014/main" val="2005046632"/>
                    </a:ext>
                  </a:extLst>
                </a:gridCol>
                <a:gridCol w="1155700">
                  <a:extLst>
                    <a:ext uri="{9D8B030D-6E8A-4147-A177-3AD203B41FA5}">
                      <a16:colId xmlns:a16="http://schemas.microsoft.com/office/drawing/2014/main" val="1839474363"/>
                    </a:ext>
                  </a:extLst>
                </a:gridCol>
                <a:gridCol w="1053465">
                  <a:extLst>
                    <a:ext uri="{9D8B030D-6E8A-4147-A177-3AD203B41FA5}">
                      <a16:colId xmlns:a16="http://schemas.microsoft.com/office/drawing/2014/main" val="1922030376"/>
                    </a:ext>
                  </a:extLst>
                </a:gridCol>
                <a:gridCol w="867410">
                  <a:extLst>
                    <a:ext uri="{9D8B030D-6E8A-4147-A177-3AD203B41FA5}">
                      <a16:colId xmlns:a16="http://schemas.microsoft.com/office/drawing/2014/main" val="2325691903"/>
                    </a:ext>
                  </a:extLst>
                </a:gridCol>
              </a:tblGrid>
              <a:tr h="2362013">
                <a:tc>
                  <a:txBody>
                    <a:bodyPr/>
                    <a:lstStyle/>
                    <a:p>
                      <a:pPr algn="just">
                        <a:lnSpc>
                          <a:spcPct val="150000"/>
                        </a:lnSpc>
                        <a:spcAft>
                          <a:spcPts val="0"/>
                        </a:spcAft>
                      </a:pPr>
                      <a:r>
                        <a:rPr lang="es-ES" sz="1400" dirty="0">
                          <a:effectLst/>
                        </a:rPr>
                        <a:t>RF026</a:t>
                      </a:r>
                      <a:endParaRPr lang="es-BO" sz="14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s-ES" sz="1400">
                          <a:effectLst/>
                        </a:rPr>
                        <a:t>Gestión de usuario administrador o paramédico</a:t>
                      </a:r>
                      <a:endParaRPr lang="es-BO" sz="14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s-ES" sz="1400" dirty="0">
                          <a:effectLst/>
                        </a:rPr>
                        <a:t>Permitir el registro, modificación y eliminación de usuarios en el sistema con la información básica requerida para su descripción. La información básica para el registro de un usuario incluye: IDENTIFICACIÓN, PASSWORD, NOMBRES, APELLIDOS, E-MAIL.</a:t>
                      </a:r>
                      <a:endParaRPr lang="es-BO" sz="14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s-ES" sz="1400">
                          <a:effectLst/>
                        </a:rPr>
                        <a:t>RF023, RF024, RF025</a:t>
                      </a:r>
                      <a:endParaRPr lang="es-BO" sz="14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s-ES" sz="1400" smtClean="0">
                          <a:effectLst/>
                        </a:rPr>
                        <a:t>Usuario</a:t>
                      </a:r>
                      <a:endParaRPr lang="es-BO" sz="14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s-ES" sz="1400" dirty="0">
                          <a:effectLst/>
                        </a:rPr>
                        <a:t>A</a:t>
                      </a:r>
                      <a:endParaRPr lang="es-BO" sz="14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79072912"/>
                  </a:ext>
                </a:extLst>
              </a:tr>
            </a:tbl>
          </a:graphicData>
        </a:graphic>
      </p:graphicFrame>
      <p:graphicFrame>
        <p:nvGraphicFramePr>
          <p:cNvPr id="8" name="Tabla 7">
            <a:extLst>
              <a:ext uri="{FF2B5EF4-FFF2-40B4-BE49-F238E27FC236}">
                <a16:creationId xmlns:a16="http://schemas.microsoft.com/office/drawing/2014/main" id="{F46D9D32-16A9-4A01-A38A-DDBA630198D4}"/>
              </a:ext>
            </a:extLst>
          </p:cNvPr>
          <p:cNvGraphicFramePr>
            <a:graphicFrameLocks noGrp="1"/>
          </p:cNvGraphicFramePr>
          <p:nvPr>
            <p:extLst>
              <p:ext uri="{D42A27DB-BD31-4B8C-83A1-F6EECF244321}">
                <p14:modId xmlns:p14="http://schemas.microsoft.com/office/powerpoint/2010/main" val="3575762664"/>
              </p:ext>
            </p:extLst>
          </p:nvPr>
        </p:nvGraphicFramePr>
        <p:xfrm>
          <a:off x="449590" y="4653136"/>
          <a:ext cx="8252460" cy="1280160"/>
        </p:xfrm>
        <a:graphic>
          <a:graphicData uri="http://schemas.openxmlformats.org/drawingml/2006/table">
            <a:tbl>
              <a:tblPr firstRow="1" firstCol="1" bandRow="1">
                <a:tableStyleId>{00A15C55-8517-42AA-B614-E9B94910E393}</a:tableStyleId>
              </a:tblPr>
              <a:tblGrid>
                <a:gridCol w="556895">
                  <a:extLst>
                    <a:ext uri="{9D8B030D-6E8A-4147-A177-3AD203B41FA5}">
                      <a16:colId xmlns:a16="http://schemas.microsoft.com/office/drawing/2014/main" val="1292123700"/>
                    </a:ext>
                  </a:extLst>
                </a:gridCol>
                <a:gridCol w="1278255">
                  <a:extLst>
                    <a:ext uri="{9D8B030D-6E8A-4147-A177-3AD203B41FA5}">
                      <a16:colId xmlns:a16="http://schemas.microsoft.com/office/drawing/2014/main" val="3963076054"/>
                    </a:ext>
                  </a:extLst>
                </a:gridCol>
                <a:gridCol w="3340735">
                  <a:extLst>
                    <a:ext uri="{9D8B030D-6E8A-4147-A177-3AD203B41FA5}">
                      <a16:colId xmlns:a16="http://schemas.microsoft.com/office/drawing/2014/main" val="1159447086"/>
                    </a:ext>
                  </a:extLst>
                </a:gridCol>
                <a:gridCol w="1155700">
                  <a:extLst>
                    <a:ext uri="{9D8B030D-6E8A-4147-A177-3AD203B41FA5}">
                      <a16:colId xmlns:a16="http://schemas.microsoft.com/office/drawing/2014/main" val="969469360"/>
                    </a:ext>
                  </a:extLst>
                </a:gridCol>
                <a:gridCol w="1053465">
                  <a:extLst>
                    <a:ext uri="{9D8B030D-6E8A-4147-A177-3AD203B41FA5}">
                      <a16:colId xmlns:a16="http://schemas.microsoft.com/office/drawing/2014/main" val="2507702426"/>
                    </a:ext>
                  </a:extLst>
                </a:gridCol>
                <a:gridCol w="867410">
                  <a:extLst>
                    <a:ext uri="{9D8B030D-6E8A-4147-A177-3AD203B41FA5}">
                      <a16:colId xmlns:a16="http://schemas.microsoft.com/office/drawing/2014/main" val="3305170035"/>
                    </a:ext>
                  </a:extLst>
                </a:gridCol>
              </a:tblGrid>
              <a:tr h="1096583">
                <a:tc>
                  <a:txBody>
                    <a:bodyPr/>
                    <a:lstStyle/>
                    <a:p>
                      <a:pPr algn="just">
                        <a:lnSpc>
                          <a:spcPct val="150000"/>
                        </a:lnSpc>
                        <a:spcAft>
                          <a:spcPts val="0"/>
                        </a:spcAft>
                      </a:pPr>
                      <a:r>
                        <a:rPr lang="es-ES" sz="1400">
                          <a:effectLst/>
                        </a:rPr>
                        <a:t>RF027 </a:t>
                      </a:r>
                      <a:endParaRPr lang="es-BO" sz="14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s-ES" sz="1400" dirty="0">
                          <a:effectLst/>
                        </a:rPr>
                        <a:t>Modificar información</a:t>
                      </a:r>
                      <a:endParaRPr lang="es-BO" sz="14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s-ES" sz="1400" dirty="0">
                          <a:effectLst/>
                        </a:rPr>
                        <a:t>Ingreso de información de las ambulancias, con los siguientes datos: PLACA, MODELO, MARCA, TIPO: TAB, TAM. </a:t>
                      </a:r>
                      <a:endParaRPr lang="es-BO" sz="14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s-ES" sz="1400">
                          <a:effectLst/>
                        </a:rPr>
                        <a:t>RF023, RF024, RF025, RF026</a:t>
                      </a:r>
                      <a:endParaRPr lang="es-BO" sz="14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s-ES" sz="1400" dirty="0">
                          <a:effectLst/>
                        </a:rPr>
                        <a:t>Ambulancia</a:t>
                      </a:r>
                      <a:endParaRPr lang="es-BO" sz="14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s-ES" sz="1400" dirty="0">
                          <a:effectLst/>
                        </a:rPr>
                        <a:t>B</a:t>
                      </a:r>
                      <a:endParaRPr lang="es-BO" sz="14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85550138"/>
                  </a:ext>
                </a:extLst>
              </a:tr>
            </a:tbl>
          </a:graphicData>
        </a:graphic>
      </p:graphicFrame>
      <p:graphicFrame>
        <p:nvGraphicFramePr>
          <p:cNvPr id="9" name="Tabla 8">
            <a:extLst>
              <a:ext uri="{FF2B5EF4-FFF2-40B4-BE49-F238E27FC236}">
                <a16:creationId xmlns:a16="http://schemas.microsoft.com/office/drawing/2014/main" id="{D2732C93-2841-420F-90FC-0826F0ECE954}"/>
              </a:ext>
            </a:extLst>
          </p:cNvPr>
          <p:cNvGraphicFramePr>
            <a:graphicFrameLocks noGrp="1"/>
          </p:cNvGraphicFramePr>
          <p:nvPr>
            <p:extLst>
              <p:ext uri="{D42A27DB-BD31-4B8C-83A1-F6EECF244321}">
                <p14:modId xmlns:p14="http://schemas.microsoft.com/office/powerpoint/2010/main" val="3129278917"/>
              </p:ext>
            </p:extLst>
          </p:nvPr>
        </p:nvGraphicFramePr>
        <p:xfrm>
          <a:off x="449590" y="5661247"/>
          <a:ext cx="8252460" cy="1097280"/>
        </p:xfrm>
        <a:graphic>
          <a:graphicData uri="http://schemas.openxmlformats.org/drawingml/2006/table">
            <a:tbl>
              <a:tblPr firstRow="1" firstCol="1" bandRow="1">
                <a:tableStyleId>{00A15C55-8517-42AA-B614-E9B94910E393}</a:tableStyleId>
              </a:tblPr>
              <a:tblGrid>
                <a:gridCol w="576201">
                  <a:extLst>
                    <a:ext uri="{9D8B030D-6E8A-4147-A177-3AD203B41FA5}">
                      <a16:colId xmlns:a16="http://schemas.microsoft.com/office/drawing/2014/main" val="3289526568"/>
                    </a:ext>
                  </a:extLst>
                </a:gridCol>
                <a:gridCol w="1258349">
                  <a:extLst>
                    <a:ext uri="{9D8B030D-6E8A-4147-A177-3AD203B41FA5}">
                      <a16:colId xmlns:a16="http://schemas.microsoft.com/office/drawing/2014/main" val="2945774871"/>
                    </a:ext>
                  </a:extLst>
                </a:gridCol>
                <a:gridCol w="3362290">
                  <a:extLst>
                    <a:ext uri="{9D8B030D-6E8A-4147-A177-3AD203B41FA5}">
                      <a16:colId xmlns:a16="http://schemas.microsoft.com/office/drawing/2014/main" val="564022170"/>
                    </a:ext>
                  </a:extLst>
                </a:gridCol>
                <a:gridCol w="1140460">
                  <a:extLst>
                    <a:ext uri="{9D8B030D-6E8A-4147-A177-3AD203B41FA5}">
                      <a16:colId xmlns:a16="http://schemas.microsoft.com/office/drawing/2014/main" val="951629024"/>
                    </a:ext>
                  </a:extLst>
                </a:gridCol>
                <a:gridCol w="1047750">
                  <a:extLst>
                    <a:ext uri="{9D8B030D-6E8A-4147-A177-3AD203B41FA5}">
                      <a16:colId xmlns:a16="http://schemas.microsoft.com/office/drawing/2014/main" val="3789853099"/>
                    </a:ext>
                  </a:extLst>
                </a:gridCol>
                <a:gridCol w="867410">
                  <a:extLst>
                    <a:ext uri="{9D8B030D-6E8A-4147-A177-3AD203B41FA5}">
                      <a16:colId xmlns:a16="http://schemas.microsoft.com/office/drawing/2014/main" val="1137364961"/>
                    </a:ext>
                  </a:extLst>
                </a:gridCol>
              </a:tblGrid>
              <a:tr h="764035">
                <a:tc>
                  <a:txBody>
                    <a:bodyPr/>
                    <a:lstStyle/>
                    <a:p>
                      <a:pPr algn="just">
                        <a:lnSpc>
                          <a:spcPct val="150000"/>
                        </a:lnSpc>
                        <a:spcAft>
                          <a:spcPts val="0"/>
                        </a:spcAft>
                      </a:pPr>
                      <a:r>
                        <a:rPr lang="es-ES" sz="1600">
                          <a:effectLst/>
                        </a:rPr>
                        <a:t>RFW007</a:t>
                      </a:r>
                      <a:endParaRPr lang="es-BO" sz="16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s-ES" sz="1600" dirty="0">
                          <a:effectLst/>
                        </a:rPr>
                        <a:t>Signos vitales</a:t>
                      </a:r>
                      <a:endParaRPr lang="es-BO" sz="16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s-ES" sz="1600" dirty="0">
                          <a:effectLst/>
                        </a:rPr>
                        <a:t>Ingresar signos vitales e información del paciente a trasladar.</a:t>
                      </a:r>
                      <a:endParaRPr lang="es-BO" sz="16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s-ES" sz="1600">
                          <a:effectLst/>
                        </a:rPr>
                        <a:t> </a:t>
                      </a:r>
                      <a:endParaRPr lang="es-BO" sz="16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s-ES" sz="1600">
                          <a:effectLst/>
                        </a:rPr>
                        <a:t>Paramédico</a:t>
                      </a:r>
                      <a:endParaRPr lang="es-BO" sz="160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tc>
                  <a:txBody>
                    <a:bodyPr/>
                    <a:lstStyle/>
                    <a:p>
                      <a:pPr algn="just">
                        <a:lnSpc>
                          <a:spcPct val="150000"/>
                        </a:lnSpc>
                        <a:spcAft>
                          <a:spcPts val="0"/>
                        </a:spcAft>
                      </a:pPr>
                      <a:r>
                        <a:rPr lang="es-ES" sz="1600" dirty="0">
                          <a:effectLst/>
                        </a:rPr>
                        <a:t>A</a:t>
                      </a:r>
                      <a:endParaRPr lang="es-BO" sz="1600" dirty="0">
                        <a:effectLst/>
                      </a:endParaRPr>
                    </a:p>
                    <a:p>
                      <a:pPr algn="just">
                        <a:lnSpc>
                          <a:spcPct val="150000"/>
                        </a:lnSpc>
                        <a:spcAft>
                          <a:spcPts val="0"/>
                        </a:spcAft>
                      </a:pPr>
                      <a:r>
                        <a:rPr lang="es-ES" sz="1600" dirty="0">
                          <a:effectLst/>
                        </a:rPr>
                        <a:t> </a:t>
                      </a:r>
                      <a:endParaRPr lang="es-BO" sz="1600" dirty="0">
                        <a:effectLst/>
                        <a:latin typeface="Arial" panose="020B060402020202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590453786"/>
                  </a:ext>
                </a:extLst>
              </a:tr>
            </a:tbl>
          </a:graphicData>
        </a:graphic>
      </p:graphicFrame>
    </p:spTree>
    <p:extLst>
      <p:ext uri="{BB962C8B-B14F-4D97-AF65-F5344CB8AC3E}">
        <p14:creationId xmlns:p14="http://schemas.microsoft.com/office/powerpoint/2010/main" val="112683239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a:xfrm>
            <a:off x="171335" y="332656"/>
            <a:ext cx="9000603" cy="508000"/>
          </a:xfrm>
        </p:spPr>
        <p:txBody>
          <a:bodyPr/>
          <a:lstStyle/>
          <a:p>
            <a:r>
              <a:rPr lang="es-BO" sz="3200" dirty="0"/>
              <a:t>Comparativas de Elección de la metodología</a:t>
            </a:r>
          </a:p>
        </p:txBody>
      </p:sp>
      <p:pic>
        <p:nvPicPr>
          <p:cNvPr id="4" name="Imagen 3">
            <a:extLst>
              <a:ext uri="{FF2B5EF4-FFF2-40B4-BE49-F238E27FC236}">
                <a16:creationId xmlns:a16="http://schemas.microsoft.com/office/drawing/2014/main" id="{363C69B7-B9B0-4F74-B4D7-3ED990F70020}"/>
              </a:ext>
            </a:extLst>
          </p:cNvPr>
          <p:cNvPicPr>
            <a:picLocks noChangeAspect="1"/>
          </p:cNvPicPr>
          <p:nvPr/>
        </p:nvPicPr>
        <p:blipFill>
          <a:blip r:embed="rId2"/>
          <a:stretch>
            <a:fillRect/>
          </a:stretch>
        </p:blipFill>
        <p:spPr>
          <a:xfrm>
            <a:off x="266994" y="1286256"/>
            <a:ext cx="2288782" cy="1376362"/>
          </a:xfrm>
          <a:prstGeom prst="rect">
            <a:avLst/>
          </a:prstGeom>
        </p:spPr>
      </p:pic>
      <p:pic>
        <p:nvPicPr>
          <p:cNvPr id="5" name="Imagen 4" descr="Captura de pantalla de un celular&#10;&#10;Descripción generada automáticamente">
            <a:extLst>
              <a:ext uri="{FF2B5EF4-FFF2-40B4-BE49-F238E27FC236}">
                <a16:creationId xmlns:a16="http://schemas.microsoft.com/office/drawing/2014/main" id="{A939DC6D-12E7-4042-BF59-9493F2B579FE}"/>
              </a:ext>
            </a:extLst>
          </p:cNvPr>
          <p:cNvPicPr>
            <a:picLocks noChangeAspect="1"/>
          </p:cNvPicPr>
          <p:nvPr/>
        </p:nvPicPr>
        <p:blipFill rotWithShape="1">
          <a:blip r:embed="rId3"/>
          <a:srcRect t="16250" b="14583"/>
          <a:stretch/>
        </p:blipFill>
        <p:spPr>
          <a:xfrm>
            <a:off x="5160013" y="1599588"/>
            <a:ext cx="2148291" cy="1114426"/>
          </a:xfrm>
          <a:prstGeom prst="rect">
            <a:avLst/>
          </a:prstGeom>
        </p:spPr>
      </p:pic>
      <p:pic>
        <p:nvPicPr>
          <p:cNvPr id="6" name="Imagen 5" descr="Imagen que contiene baloncesto&#10;&#10;Descripción generada automáticamente">
            <a:extLst>
              <a:ext uri="{FF2B5EF4-FFF2-40B4-BE49-F238E27FC236}">
                <a16:creationId xmlns:a16="http://schemas.microsoft.com/office/drawing/2014/main" id="{E28C19B9-312D-4EB5-A602-1C0DD5F27D03}"/>
              </a:ext>
            </a:extLst>
          </p:cNvPr>
          <p:cNvPicPr>
            <a:picLocks noChangeAspect="1"/>
          </p:cNvPicPr>
          <p:nvPr/>
        </p:nvPicPr>
        <p:blipFill>
          <a:blip r:embed="rId4"/>
          <a:stretch>
            <a:fillRect/>
          </a:stretch>
        </p:blipFill>
        <p:spPr>
          <a:xfrm>
            <a:off x="2723167" y="1238674"/>
            <a:ext cx="1790420" cy="1471525"/>
          </a:xfrm>
          <a:prstGeom prst="rect">
            <a:avLst/>
          </a:prstGeom>
        </p:spPr>
      </p:pic>
      <p:pic>
        <p:nvPicPr>
          <p:cNvPr id="7" name="Imagen 6" descr="Imagen que contiene pájaro, ave&#10;&#10;Descripción generada automáticamente">
            <a:extLst>
              <a:ext uri="{FF2B5EF4-FFF2-40B4-BE49-F238E27FC236}">
                <a16:creationId xmlns:a16="http://schemas.microsoft.com/office/drawing/2014/main" id="{0C5CCD60-D623-46C8-9556-FFD9B9A6E290}"/>
              </a:ext>
            </a:extLst>
          </p:cNvPr>
          <p:cNvPicPr>
            <a:picLocks noChangeAspect="1"/>
          </p:cNvPicPr>
          <p:nvPr/>
        </p:nvPicPr>
        <p:blipFill>
          <a:blip r:embed="rId5"/>
          <a:stretch>
            <a:fillRect/>
          </a:stretch>
        </p:blipFill>
        <p:spPr>
          <a:xfrm>
            <a:off x="7308304" y="1577273"/>
            <a:ext cx="1917270" cy="1159055"/>
          </a:xfrm>
          <a:prstGeom prst="rect">
            <a:avLst/>
          </a:prstGeom>
        </p:spPr>
      </p:pic>
      <p:pic>
        <p:nvPicPr>
          <p:cNvPr id="8" name="Imagen 7" descr="Imagen que contiene reloj&#10;&#10;Descripción generada automáticamente">
            <a:extLst>
              <a:ext uri="{FF2B5EF4-FFF2-40B4-BE49-F238E27FC236}">
                <a16:creationId xmlns:a16="http://schemas.microsoft.com/office/drawing/2014/main" id="{35ACDEB7-FA23-47EE-A78A-6A1FD61A4A12}"/>
              </a:ext>
            </a:extLst>
          </p:cNvPr>
          <p:cNvPicPr>
            <a:picLocks noChangeAspect="1"/>
          </p:cNvPicPr>
          <p:nvPr/>
        </p:nvPicPr>
        <p:blipFill>
          <a:blip r:embed="rId6"/>
          <a:stretch>
            <a:fillRect/>
          </a:stretch>
        </p:blipFill>
        <p:spPr>
          <a:xfrm>
            <a:off x="5561363" y="3573016"/>
            <a:ext cx="1609725" cy="1609725"/>
          </a:xfrm>
          <a:prstGeom prst="rect">
            <a:avLst/>
          </a:prstGeom>
        </p:spPr>
      </p:pic>
      <p:pic>
        <p:nvPicPr>
          <p:cNvPr id="9" name="Imagen 8" descr="Imagen que contiene dibujo&#10;&#10;Descripción generada automáticamente">
            <a:extLst>
              <a:ext uri="{FF2B5EF4-FFF2-40B4-BE49-F238E27FC236}">
                <a16:creationId xmlns:a16="http://schemas.microsoft.com/office/drawing/2014/main" id="{18532735-523F-4318-8E09-83FFE1354FBD}"/>
              </a:ext>
            </a:extLst>
          </p:cNvPr>
          <p:cNvPicPr>
            <a:picLocks noChangeAspect="1"/>
          </p:cNvPicPr>
          <p:nvPr/>
        </p:nvPicPr>
        <p:blipFill>
          <a:blip r:embed="rId7"/>
          <a:stretch>
            <a:fillRect/>
          </a:stretch>
        </p:blipFill>
        <p:spPr>
          <a:xfrm>
            <a:off x="2723167" y="4801888"/>
            <a:ext cx="1609725" cy="1609725"/>
          </a:xfrm>
          <a:prstGeom prst="rect">
            <a:avLst/>
          </a:prstGeom>
        </p:spPr>
      </p:pic>
      <p:pic>
        <p:nvPicPr>
          <p:cNvPr id="10" name="Imagen 9" descr="Imagen que contiene dibujo, plato&#10;&#10;Descripción generada automáticamente">
            <a:extLst>
              <a:ext uri="{FF2B5EF4-FFF2-40B4-BE49-F238E27FC236}">
                <a16:creationId xmlns:a16="http://schemas.microsoft.com/office/drawing/2014/main" id="{C26DCAA9-EA6F-465E-B5DD-7FC46A74FA36}"/>
              </a:ext>
            </a:extLst>
          </p:cNvPr>
          <p:cNvPicPr>
            <a:picLocks noChangeAspect="1"/>
          </p:cNvPicPr>
          <p:nvPr/>
        </p:nvPicPr>
        <p:blipFill>
          <a:blip r:embed="rId8"/>
          <a:stretch>
            <a:fillRect/>
          </a:stretch>
        </p:blipFill>
        <p:spPr>
          <a:xfrm>
            <a:off x="267993" y="3284984"/>
            <a:ext cx="1877407" cy="1013800"/>
          </a:xfrm>
          <a:prstGeom prst="rect">
            <a:avLst/>
          </a:prstGeom>
        </p:spPr>
      </p:pic>
      <p:pic>
        <p:nvPicPr>
          <p:cNvPr id="11" name="Imagen 10" descr="Imagen que contiene dibujo, luz&#10;&#10;Descripción generada automáticamente">
            <a:extLst>
              <a:ext uri="{FF2B5EF4-FFF2-40B4-BE49-F238E27FC236}">
                <a16:creationId xmlns:a16="http://schemas.microsoft.com/office/drawing/2014/main" id="{137E7CEF-6C39-4C19-AD97-A496913384F0}"/>
              </a:ext>
            </a:extLst>
          </p:cNvPr>
          <p:cNvPicPr>
            <a:picLocks noChangeAspect="1"/>
          </p:cNvPicPr>
          <p:nvPr/>
        </p:nvPicPr>
        <p:blipFill>
          <a:blip r:embed="rId9"/>
          <a:stretch>
            <a:fillRect/>
          </a:stretch>
        </p:blipFill>
        <p:spPr>
          <a:xfrm>
            <a:off x="2427892" y="2839384"/>
            <a:ext cx="1905000" cy="1905000"/>
          </a:xfrm>
          <a:prstGeom prst="rect">
            <a:avLst/>
          </a:prstGeom>
        </p:spPr>
      </p:pic>
      <p:pic>
        <p:nvPicPr>
          <p:cNvPr id="12" name="Imagen 11" descr="Imagen que contiene señal&#10;&#10;Descripción generada automáticamente">
            <a:extLst>
              <a:ext uri="{FF2B5EF4-FFF2-40B4-BE49-F238E27FC236}">
                <a16:creationId xmlns:a16="http://schemas.microsoft.com/office/drawing/2014/main" id="{D430ECB6-8040-4508-A9B8-337D393B95CA}"/>
              </a:ext>
            </a:extLst>
          </p:cNvPr>
          <p:cNvPicPr>
            <a:picLocks noChangeAspect="1"/>
          </p:cNvPicPr>
          <p:nvPr/>
        </p:nvPicPr>
        <p:blipFill>
          <a:blip r:embed="rId10"/>
          <a:stretch>
            <a:fillRect/>
          </a:stretch>
        </p:blipFill>
        <p:spPr>
          <a:xfrm>
            <a:off x="420665" y="4744384"/>
            <a:ext cx="1724735" cy="1724735"/>
          </a:xfrm>
          <a:prstGeom prst="rect">
            <a:avLst/>
          </a:prstGeom>
        </p:spPr>
      </p:pic>
      <p:cxnSp>
        <p:nvCxnSpPr>
          <p:cNvPr id="13" name="Conector recto 12"/>
          <p:cNvCxnSpPr/>
          <p:nvPr/>
        </p:nvCxnSpPr>
        <p:spPr>
          <a:xfrm flipH="1">
            <a:off x="4843181" y="1052736"/>
            <a:ext cx="16851" cy="5688632"/>
          </a:xfrm>
          <a:prstGeom prst="line">
            <a:avLst/>
          </a:prstGeom>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711925315"/>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plate">
  <a:themeElements>
    <a:clrScheme name="template 1">
      <a:dk1>
        <a:srgbClr val="4D4D4D"/>
      </a:dk1>
      <a:lt1>
        <a:srgbClr val="FFFFFF"/>
      </a:lt1>
      <a:dk2>
        <a:srgbClr val="000000"/>
      </a:dk2>
      <a:lt2>
        <a:srgbClr val="8F470B"/>
      </a:lt2>
      <a:accent1>
        <a:srgbClr val="FDC69D"/>
      </a:accent1>
      <a:accent2>
        <a:srgbClr val="F8AD84"/>
      </a:accent2>
      <a:accent3>
        <a:srgbClr val="FFFFFF"/>
      </a:accent3>
      <a:accent4>
        <a:srgbClr val="404040"/>
      </a:accent4>
      <a:accent5>
        <a:srgbClr val="FEDFCC"/>
      </a:accent5>
      <a:accent6>
        <a:srgbClr val="E19C77"/>
      </a:accent6>
      <a:hlink>
        <a:srgbClr val="EFA76B"/>
      </a:hlink>
      <a:folHlink>
        <a:srgbClr val="EAEAEA"/>
      </a:folHlink>
    </a:clrScheme>
    <a:fontScheme name="template">
      <a:majorFont>
        <a:latin typeface="Arial"/>
        <a:ea typeface=""/>
        <a:cs typeface=""/>
      </a:majorFont>
      <a:minorFont>
        <a:latin typeface="Arial"/>
        <a:ea typeface=""/>
        <a:cs typeface=""/>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template 1">
        <a:dk1>
          <a:srgbClr val="4D4D4D"/>
        </a:dk1>
        <a:lt1>
          <a:srgbClr val="FFFFFF"/>
        </a:lt1>
        <a:dk2>
          <a:srgbClr val="000000"/>
        </a:dk2>
        <a:lt2>
          <a:srgbClr val="8F470B"/>
        </a:lt2>
        <a:accent1>
          <a:srgbClr val="FDC69D"/>
        </a:accent1>
        <a:accent2>
          <a:srgbClr val="F8AD84"/>
        </a:accent2>
        <a:accent3>
          <a:srgbClr val="FFFFFF"/>
        </a:accent3>
        <a:accent4>
          <a:srgbClr val="404040"/>
        </a:accent4>
        <a:accent5>
          <a:srgbClr val="FEDFCC"/>
        </a:accent5>
        <a:accent6>
          <a:srgbClr val="E19C77"/>
        </a:accent6>
        <a:hlink>
          <a:srgbClr val="EFA76B"/>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Тема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Тема Offic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template</Template>
  <TotalTime>634</TotalTime>
  <Words>1115</Words>
  <Application>Microsoft Office PowerPoint</Application>
  <PresentationFormat>Presentación en pantalla (4:3)</PresentationFormat>
  <Paragraphs>134</Paragraphs>
  <Slides>27</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27</vt:i4>
      </vt:variant>
    </vt:vector>
  </HeadingPairs>
  <TitlesOfParts>
    <vt:vector size="31" baseType="lpstr">
      <vt:lpstr>Arial</vt:lpstr>
      <vt:lpstr>Calibri</vt:lpstr>
      <vt:lpstr>Times New Roman</vt:lpstr>
      <vt:lpstr>template</vt:lpstr>
      <vt:lpstr>Presentación de PowerPoint</vt:lpstr>
      <vt:lpstr>INTRODUCCIÓN</vt:lpstr>
      <vt:lpstr>IDENTIFICACIÓN DEL PROBLEMA</vt:lpstr>
      <vt:lpstr>OBJETO DE ESTUDIO</vt:lpstr>
      <vt:lpstr>OBJETIVOS</vt:lpstr>
      <vt:lpstr>JUSTIFICACION</vt:lpstr>
      <vt:lpstr>LIMITES</vt:lpstr>
      <vt:lpstr>INGENIERÍA DE REQUERIMIENTOS REQUERIMIENTOS FUNCIONALES</vt:lpstr>
      <vt:lpstr>Comparativas de Elección de la metodología</vt:lpstr>
      <vt:lpstr>DISEÑO DE LA ARQUITECTURA Modelo 4 +1 de Krutchen</vt:lpstr>
      <vt:lpstr>Vista lógica</vt:lpstr>
      <vt:lpstr>Vista despliegue</vt:lpstr>
      <vt:lpstr>Vista procesos</vt:lpstr>
      <vt:lpstr>Diagrama de Arquitectura física del sistema</vt:lpstr>
      <vt:lpstr>Diagrama de Conectividad</vt:lpstr>
      <vt:lpstr>DESARROLLO DE LA METODOLOGÍA</vt:lpstr>
      <vt:lpstr>Caso de prueba de aceptación Gestión usuario </vt:lpstr>
      <vt:lpstr>Segunda iteración</vt:lpstr>
      <vt:lpstr>Tercera iteración</vt:lpstr>
      <vt:lpstr>PRUEBAS DEL SOFTWARE</vt:lpstr>
      <vt:lpstr>Pruebas funcionales</vt:lpstr>
      <vt:lpstr>ESTIMACIÓN DE COSTOS</vt:lpstr>
      <vt:lpstr>Demostración del proyecto</vt:lpstr>
      <vt:lpstr>CONCLUSIONES</vt:lpstr>
      <vt:lpstr>RECOMENDACIONES</vt:lpstr>
      <vt:lpstr>Reflexión</vt:lpstr>
      <vt:lpstr>Presentación de PowerPoint</vt:lpstr>
    </vt:vector>
  </TitlesOfParts>
  <Company>InKulpado666</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Name of presentation</dc:title>
  <dc:creator>Chaly Cadima M</dc:creator>
  <cp:lastModifiedBy>Denzel</cp:lastModifiedBy>
  <cp:revision>29</cp:revision>
  <dcterms:created xsi:type="dcterms:W3CDTF">2020-01-24T21:19:42Z</dcterms:created>
  <dcterms:modified xsi:type="dcterms:W3CDTF">2021-09-28T04:46:42Z</dcterms:modified>
</cp:coreProperties>
</file>